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7"/>
  </p:notesMasterIdLst>
  <p:sldIdLst>
    <p:sldId id="256" r:id="rId2"/>
    <p:sldId id="274" r:id="rId3"/>
    <p:sldId id="275" r:id="rId4"/>
    <p:sldId id="276" r:id="rId5"/>
    <p:sldId id="284" r:id="rId6"/>
    <p:sldId id="278" r:id="rId7"/>
    <p:sldId id="279" r:id="rId8"/>
    <p:sldId id="280" r:id="rId9"/>
    <p:sldId id="281" r:id="rId10"/>
    <p:sldId id="282" r:id="rId11"/>
    <p:sldId id="283"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399" r:id="rId25"/>
    <p:sldId id="400" r:id="rId26"/>
    <p:sldId id="401" r:id="rId27"/>
    <p:sldId id="402" r:id="rId28"/>
    <p:sldId id="403" r:id="rId29"/>
    <p:sldId id="404" r:id="rId30"/>
    <p:sldId id="297" r:id="rId31"/>
    <p:sldId id="298" r:id="rId32"/>
    <p:sldId id="299" r:id="rId33"/>
    <p:sldId id="300" r:id="rId34"/>
    <p:sldId id="301" r:id="rId35"/>
    <p:sldId id="302" r:id="rId36"/>
    <p:sldId id="303" r:id="rId37"/>
    <p:sldId id="304" r:id="rId38"/>
    <p:sldId id="325" r:id="rId39"/>
    <p:sldId id="305" r:id="rId40"/>
    <p:sldId id="306" r:id="rId41"/>
    <p:sldId id="307" r:id="rId42"/>
    <p:sldId id="308" r:id="rId43"/>
    <p:sldId id="327" r:id="rId44"/>
    <p:sldId id="326" r:id="rId45"/>
    <p:sldId id="309" r:id="rId46"/>
    <p:sldId id="310" r:id="rId47"/>
    <p:sldId id="311" r:id="rId48"/>
    <p:sldId id="312" r:id="rId49"/>
    <p:sldId id="313" r:id="rId50"/>
    <p:sldId id="314" r:id="rId51"/>
    <p:sldId id="315" r:id="rId52"/>
    <p:sldId id="316" r:id="rId53"/>
    <p:sldId id="317" r:id="rId54"/>
    <p:sldId id="328" r:id="rId55"/>
    <p:sldId id="318" r:id="rId56"/>
    <p:sldId id="329" r:id="rId57"/>
    <p:sldId id="319" r:id="rId58"/>
    <p:sldId id="320" r:id="rId59"/>
    <p:sldId id="321" r:id="rId60"/>
    <p:sldId id="322" r:id="rId61"/>
    <p:sldId id="323" r:id="rId62"/>
    <p:sldId id="324" r:id="rId63"/>
    <p:sldId id="362" r:id="rId64"/>
    <p:sldId id="363" r:id="rId65"/>
    <p:sldId id="364" r:id="rId66"/>
    <p:sldId id="365" r:id="rId67"/>
    <p:sldId id="366" r:id="rId68"/>
    <p:sldId id="367" r:id="rId69"/>
    <p:sldId id="368" r:id="rId70"/>
    <p:sldId id="369" r:id="rId71"/>
    <p:sldId id="370" r:id="rId72"/>
    <p:sldId id="371" r:id="rId73"/>
    <p:sldId id="372" r:id="rId74"/>
    <p:sldId id="377" r:id="rId75"/>
    <p:sldId id="378" r:id="rId76"/>
    <p:sldId id="379" r:id="rId77"/>
    <p:sldId id="380" r:id="rId78"/>
    <p:sldId id="381" r:id="rId79"/>
    <p:sldId id="382" r:id="rId80"/>
    <p:sldId id="383" r:id="rId81"/>
    <p:sldId id="384"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397" r:id="rId95"/>
    <p:sldId id="398" r:id="rId96"/>
  </p:sldIdLst>
  <p:sldSz cx="9144000" cy="6858000" type="screen4x3"/>
  <p:notesSz cx="6858000" cy="9144000"/>
  <p:embeddedFontLst>
    <p:embeddedFont>
      <p:font typeface="Calibri" panose="020F0502020204030204" pitchFamily="34" charset="0"/>
      <p:regular r:id="rId98"/>
      <p:bold r:id="rId99"/>
      <p:italic r:id="rId100"/>
      <p:boldItalic r:id="rId101"/>
    </p:embeddedFont>
    <p:embeddedFont>
      <p:font typeface="Nunito" pitchFamily="2"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gYZ5dA2PD+UZHdz86bu+mCyFvE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154B26"/>
    <a:srgbClr val="C0C0C0"/>
    <a:srgbClr val="147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32.39574" units="1/cm"/>
          <inkml:channelProperty channel="Y" name="resolution" value="235.34483" units="1/cm"/>
          <inkml:channelProperty channel="T" name="resolution" value="1" units="1/dev"/>
        </inkml:channelProperties>
      </inkml:inkSource>
      <inkml:timestamp xml:id="ts0" timeString="2021-01-12T06:56:13.003"/>
    </inkml:context>
    <inkml:brush xml:id="br0">
      <inkml:brushProperty name="width" value="0.05292" units="cm"/>
      <inkml:brushProperty name="height" value="0.05292" units="cm"/>
      <inkml:brushProperty name="color" value="#FF0000"/>
    </inkml:brush>
  </inkml:definitions>
  <inkml:trace contextRef="#ctx0" brushRef="#br0">23856 8763 890,'1'-2'0</inkml:trace>
  <inkml:trace contextRef="#ctx0" brushRef="#br0" timeOffset="-92.51">1641 9696 78,'6'66'0</inkml:trace>
</inkml:ink>
</file>

<file path=ppt/ink/ink2.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32.39574" units="1/cm"/>
          <inkml:channelProperty channel="Y" name="resolution" value="235.34483" units="1/cm"/>
          <inkml:channelProperty channel="T" name="resolution" value="1" units="1/dev"/>
        </inkml:channelProperties>
      </inkml:inkSource>
      <inkml:timestamp xml:id="ts0" timeString="2021-01-12T04:13:25.319"/>
    </inkml:context>
    <inkml:brush xml:id="br0">
      <inkml:brushProperty name="width" value="0.05292" units="cm"/>
      <inkml:brushProperty name="height" value="0.05292" units="cm"/>
      <inkml:brushProperty name="color" value="#FF0000"/>
    </inkml:brush>
  </inkml:definitions>
  <inkml:trace contextRef="#ctx0" brushRef="#br0">4019 3934 0,'0'-3'0,"0"3"16,7 0-16,-7 0 16</inkml:trace>
  <inkml:trace contextRef="#ctx0" brushRef="#br0" timeOffset="1092.79">6333 3882 0,'0'-3'16,"-6"6"-16,6-3 16,0 0-16,0 0 15,0 0 1,6 7-16,-6-7 15</inkml:trace>
  <inkml:trace contextRef="#ctx0" brushRef="#br0" timeOffset="96109.09">11456 2452 0,'0'-4'15,"0"4"-15,0 0 16,0-7-16,0 7 16,-6 0-16,6-3 15,-6 3-15,6 0 16,-6 0-1,-7 0-15,1 3 16,12-3-16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3T05:25:16.069"/>
    </inkml:context>
    <inkml:brush xml:id="br0">
      <inkml:brushProperty name="width" value="0.35" units="cm"/>
      <inkml:brushProperty name="height" value="0.35" units="cm"/>
      <inkml:brushProperty name="color" value="#E71224"/>
      <inkml:brushProperty name="ignorePressure" value="1"/>
    </inkml:brush>
  </inkml:definitions>
  <inkml:trace contextRef="#ctx0" brushRef="#br0">0 22,'0'-1,"1"1,-1-1,0 0,1 1,-1-1,0 1,0-1,0 0,1 1,-1-1,1 1,-1 0,0-1,1 1,0-1,-1 0,1 1,0 0,-1 0,0 0,1-1,0 1,-1 0,1-1,0 1,-1 0,1 0,0 0,23-4,-21 4,95-5,72 7,-48-1,-95-1,-5-1,0 2,0 0,1 1,-1 2,1 0,21 2,-30-5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3T05:25:17.914"/>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0,'378'0,"-363"0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3T05:25:19.476"/>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0,'8'0,"7"0,3 0,2 0,-1 0,1 0,-1 0,-1 0,0 0,0 0,-1 0,0 0,0 0,-2 3,-5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402092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5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8708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Text book</a:t>
            </a:r>
            <a:endParaRPr lang="en-US" dirty="0"/>
          </a:p>
        </p:txBody>
      </p:sp>
    </p:spTree>
    <p:extLst>
      <p:ext uri="{BB962C8B-B14F-4D97-AF65-F5344CB8AC3E}">
        <p14:creationId xmlns:p14="http://schemas.microsoft.com/office/powerpoint/2010/main" val="314513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663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05580A-9824-48D3-9735-3A39536A62EA}" type="slidenum">
              <a:rPr lang="en-US" smtClean="0"/>
              <a:t>59</a:t>
            </a:fld>
            <a:endParaRPr lang="en-US"/>
          </a:p>
        </p:txBody>
      </p:sp>
    </p:spTree>
    <p:extLst>
      <p:ext uri="{BB962C8B-B14F-4D97-AF65-F5344CB8AC3E}">
        <p14:creationId xmlns:p14="http://schemas.microsoft.com/office/powerpoint/2010/main" val="2816935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4" name="Google Shape;14;p43"/>
          <p:cNvPicPr preferRelativeResize="0"/>
          <p:nvPr/>
        </p:nvPicPr>
        <p:blipFill rotWithShape="1">
          <a:blip r:embed="rId2">
            <a:alphaModFix/>
          </a:blip>
          <a:srcRect l="18766" t="22400" r="52570" b="60455"/>
          <a:stretch/>
        </p:blipFill>
        <p:spPr>
          <a:xfrm>
            <a:off x="35496" y="20844"/>
            <a:ext cx="3069937" cy="1103900"/>
          </a:xfrm>
          <a:prstGeom prst="rect">
            <a:avLst/>
          </a:prstGeom>
          <a:noFill/>
          <a:ln>
            <a:noFill/>
          </a:ln>
        </p:spPr>
      </p:pic>
      <p:pic>
        <p:nvPicPr>
          <p:cNvPr id="15" name="Google Shape;15;p43"/>
          <p:cNvPicPr preferRelativeResize="0"/>
          <p:nvPr/>
        </p:nvPicPr>
        <p:blipFill rotWithShape="1">
          <a:blip r:embed="rId3">
            <a:alphaModFix/>
          </a:blip>
          <a:srcRect l="9239" r="2803" b="6439"/>
          <a:stretch/>
        </p:blipFill>
        <p:spPr>
          <a:xfrm>
            <a:off x="8100392" y="41687"/>
            <a:ext cx="1023620" cy="1155065"/>
          </a:xfrm>
          <a:prstGeom prst="rect">
            <a:avLst/>
          </a:prstGeom>
          <a:noFill/>
          <a:ln>
            <a:noFill/>
          </a:ln>
        </p:spPr>
      </p:pic>
      <p:pic>
        <p:nvPicPr>
          <p:cNvPr id="16" name="Google Shape;16;p43"/>
          <p:cNvPicPr preferRelativeResize="0"/>
          <p:nvPr/>
        </p:nvPicPr>
        <p:blipFill rotWithShape="1">
          <a:blip r:embed="rId4">
            <a:alphaModFix/>
          </a:blip>
          <a:srcRect l="34625" t="39773" r="53620" b="39545"/>
          <a:stretch/>
        </p:blipFill>
        <p:spPr>
          <a:xfrm>
            <a:off x="2843808" y="5960075"/>
            <a:ext cx="672465" cy="665480"/>
          </a:xfrm>
          <a:prstGeom prst="rect">
            <a:avLst/>
          </a:prstGeom>
          <a:noFill/>
          <a:ln>
            <a:noFill/>
          </a:ln>
        </p:spPr>
      </p:pic>
      <p:pic>
        <p:nvPicPr>
          <p:cNvPr id="17" name="Google Shape;17;p43"/>
          <p:cNvPicPr preferRelativeResize="0"/>
          <p:nvPr/>
        </p:nvPicPr>
        <p:blipFill rotWithShape="1">
          <a:blip r:embed="rId4">
            <a:alphaModFix/>
          </a:blip>
          <a:srcRect l="12138" t="65226" r="73680" b="13409"/>
          <a:stretch/>
        </p:blipFill>
        <p:spPr>
          <a:xfrm>
            <a:off x="4283968" y="5949280"/>
            <a:ext cx="634365" cy="570820"/>
          </a:xfrm>
          <a:prstGeom prst="rect">
            <a:avLst/>
          </a:prstGeom>
          <a:noFill/>
          <a:ln>
            <a:noFill/>
          </a:ln>
        </p:spPr>
      </p:pic>
      <p:pic>
        <p:nvPicPr>
          <p:cNvPr id="18" name="Google Shape;18;p43"/>
          <p:cNvPicPr preferRelativeResize="0"/>
          <p:nvPr/>
        </p:nvPicPr>
        <p:blipFill rotWithShape="1">
          <a:blip r:embed="rId5">
            <a:alphaModFix/>
          </a:blip>
          <a:srcRect l="54685" t="45454" r="32921" b="31137"/>
          <a:stretch/>
        </p:blipFill>
        <p:spPr>
          <a:xfrm>
            <a:off x="5652120" y="5955595"/>
            <a:ext cx="565279" cy="657096"/>
          </a:xfrm>
          <a:prstGeom prst="rect">
            <a:avLst/>
          </a:prstGeom>
          <a:noFill/>
          <a:ln>
            <a:noFill/>
          </a:ln>
        </p:spPr>
      </p:pic>
      <p:pic>
        <p:nvPicPr>
          <p:cNvPr id="19" name="Google Shape;19;p43"/>
          <p:cNvPicPr preferRelativeResize="0"/>
          <p:nvPr/>
        </p:nvPicPr>
        <p:blipFill rotWithShape="1">
          <a:blip r:embed="rId5">
            <a:alphaModFix/>
          </a:blip>
          <a:srcRect l="11499" t="48863" r="72785" b="34546"/>
          <a:stretch/>
        </p:blipFill>
        <p:spPr>
          <a:xfrm>
            <a:off x="6876256" y="5939566"/>
            <a:ext cx="899160" cy="594010"/>
          </a:xfrm>
          <a:prstGeom prst="rect">
            <a:avLst/>
          </a:prstGeom>
          <a:noFill/>
          <a:ln>
            <a:noFill/>
          </a:ln>
        </p:spPr>
      </p:pic>
      <p:pic>
        <p:nvPicPr>
          <p:cNvPr id="20" name="Google Shape;20;p43"/>
          <p:cNvPicPr preferRelativeResize="0"/>
          <p:nvPr/>
        </p:nvPicPr>
        <p:blipFill rotWithShape="1">
          <a:blip r:embed="rId4">
            <a:alphaModFix/>
          </a:blip>
          <a:srcRect l="34752" t="65456" r="54387" b="13180"/>
          <a:stretch/>
        </p:blipFill>
        <p:spPr>
          <a:xfrm>
            <a:off x="1475656" y="5949280"/>
            <a:ext cx="621665" cy="687070"/>
          </a:xfrm>
          <a:prstGeom prst="rect">
            <a:avLst/>
          </a:prstGeom>
          <a:noFill/>
          <a:ln>
            <a:noFill/>
          </a:ln>
        </p:spPr>
      </p:pic>
      <p:cxnSp>
        <p:nvCxnSpPr>
          <p:cNvPr id="21" name="Google Shape;21;p43"/>
          <p:cNvCxnSpPr/>
          <p:nvPr/>
        </p:nvCxnSpPr>
        <p:spPr>
          <a:xfrm>
            <a:off x="107504" y="5939566"/>
            <a:ext cx="8928992"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49"/>
          <p:cNvSpPr txBox="1">
            <a:spLocks noGrp="1"/>
          </p:cNvSpPr>
          <p:nvPr>
            <p:ph type="title"/>
          </p:nvPr>
        </p:nvSpPr>
        <p:spPr>
          <a:xfrm>
            <a:off x="457200" y="548680"/>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9"/>
          <p:cNvSpPr/>
          <p:nvPr/>
        </p:nvSpPr>
        <p:spPr>
          <a:xfrm>
            <a:off x="107504" y="116632"/>
            <a:ext cx="8928992"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7" name="Google Shape;87;p49"/>
          <p:cNvPicPr preferRelativeResize="0"/>
          <p:nvPr/>
        </p:nvPicPr>
        <p:blipFill rotWithShape="1">
          <a:blip r:embed="rId2">
            <a:alphaModFix/>
          </a:blip>
          <a:srcRect l="34752" t="65456" r="54387" b="13180"/>
          <a:stretch/>
        </p:blipFill>
        <p:spPr>
          <a:xfrm>
            <a:off x="2843808" y="5949280"/>
            <a:ext cx="621665" cy="687070"/>
          </a:xfrm>
          <a:prstGeom prst="rect">
            <a:avLst/>
          </a:prstGeom>
          <a:noFill/>
          <a:ln>
            <a:noFill/>
          </a:ln>
        </p:spPr>
      </p:pic>
      <p:pic>
        <p:nvPicPr>
          <p:cNvPr id="88" name="Google Shape;88;p49"/>
          <p:cNvPicPr preferRelativeResize="0"/>
          <p:nvPr/>
        </p:nvPicPr>
        <p:blipFill rotWithShape="1">
          <a:blip r:embed="rId2">
            <a:alphaModFix/>
          </a:blip>
          <a:srcRect l="34625" t="39773" r="53620" b="39545"/>
          <a:stretch/>
        </p:blipFill>
        <p:spPr>
          <a:xfrm>
            <a:off x="3779912" y="5949280"/>
            <a:ext cx="672465" cy="665480"/>
          </a:xfrm>
          <a:prstGeom prst="rect">
            <a:avLst/>
          </a:prstGeom>
          <a:noFill/>
          <a:ln>
            <a:noFill/>
          </a:ln>
        </p:spPr>
      </p:pic>
      <p:pic>
        <p:nvPicPr>
          <p:cNvPr id="89" name="Google Shape;89;p49"/>
          <p:cNvPicPr preferRelativeResize="0"/>
          <p:nvPr/>
        </p:nvPicPr>
        <p:blipFill rotWithShape="1">
          <a:blip r:embed="rId2">
            <a:alphaModFix/>
          </a:blip>
          <a:srcRect l="12138" t="65226" r="73680" b="13409"/>
          <a:stretch/>
        </p:blipFill>
        <p:spPr>
          <a:xfrm>
            <a:off x="4724896" y="5949280"/>
            <a:ext cx="634365" cy="570820"/>
          </a:xfrm>
          <a:prstGeom prst="rect">
            <a:avLst/>
          </a:prstGeom>
          <a:noFill/>
          <a:ln>
            <a:noFill/>
          </a:ln>
        </p:spPr>
      </p:pic>
      <p:pic>
        <p:nvPicPr>
          <p:cNvPr id="90" name="Google Shape;90;p49"/>
          <p:cNvPicPr preferRelativeResize="0"/>
          <p:nvPr/>
        </p:nvPicPr>
        <p:blipFill rotWithShape="1">
          <a:blip r:embed="rId3">
            <a:alphaModFix/>
          </a:blip>
          <a:srcRect l="54685" t="45454" r="32921" b="31137"/>
          <a:stretch/>
        </p:blipFill>
        <p:spPr>
          <a:xfrm>
            <a:off x="5573502" y="5940256"/>
            <a:ext cx="565279" cy="657096"/>
          </a:xfrm>
          <a:prstGeom prst="rect">
            <a:avLst/>
          </a:prstGeom>
          <a:noFill/>
          <a:ln>
            <a:noFill/>
          </a:ln>
        </p:spPr>
      </p:pic>
      <p:pic>
        <p:nvPicPr>
          <p:cNvPr id="91" name="Google Shape;91;p49"/>
          <p:cNvPicPr preferRelativeResize="0"/>
          <p:nvPr/>
        </p:nvPicPr>
        <p:blipFill rotWithShape="1">
          <a:blip r:embed="rId3">
            <a:alphaModFix/>
          </a:blip>
          <a:srcRect l="11499" t="48863" r="72785" b="34546"/>
          <a:stretch/>
        </p:blipFill>
        <p:spPr>
          <a:xfrm>
            <a:off x="6660232" y="5949280"/>
            <a:ext cx="899160" cy="594010"/>
          </a:xfrm>
          <a:prstGeom prst="rect">
            <a:avLst/>
          </a:prstGeom>
          <a:noFill/>
          <a:ln>
            <a:noFill/>
          </a:ln>
        </p:spPr>
      </p:pic>
      <p:sp>
        <p:nvSpPr>
          <p:cNvPr id="92" name="Google Shape;92;p49"/>
          <p:cNvSpPr/>
          <p:nvPr/>
        </p:nvSpPr>
        <p:spPr>
          <a:xfrm>
            <a:off x="1331640" y="5966130"/>
            <a:ext cx="1368152"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Calibri"/>
                <a:ea typeface="Calibri"/>
                <a:cs typeface="Calibri"/>
                <a:sym typeface="Calibri"/>
              </a:rPr>
              <a:t>Department of CSE</a:t>
            </a:r>
            <a:endParaRPr sz="1800" b="1">
              <a:solidFill>
                <a:schemeClr val="dk1"/>
              </a:solidFill>
              <a:latin typeface="Calibri"/>
              <a:ea typeface="Calibri"/>
              <a:cs typeface="Calibri"/>
              <a:sym typeface="Calibri"/>
            </a:endParaRPr>
          </a:p>
        </p:txBody>
      </p:sp>
      <p:cxnSp>
        <p:nvCxnSpPr>
          <p:cNvPr id="93" name="Google Shape;93;p49"/>
          <p:cNvCxnSpPr/>
          <p:nvPr/>
        </p:nvCxnSpPr>
        <p:spPr>
          <a:xfrm>
            <a:off x="107504" y="5939566"/>
            <a:ext cx="8928992"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50"/>
          <p:cNvSpPr/>
          <p:nvPr/>
        </p:nvSpPr>
        <p:spPr>
          <a:xfrm>
            <a:off x="107504" y="116632"/>
            <a:ext cx="8928992"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6" name="Google Shape;96;p50"/>
          <p:cNvPicPr preferRelativeResize="0"/>
          <p:nvPr/>
        </p:nvPicPr>
        <p:blipFill rotWithShape="1">
          <a:blip r:embed="rId2">
            <a:alphaModFix/>
          </a:blip>
          <a:srcRect l="34752" t="65456" r="54387" b="13180"/>
          <a:stretch/>
        </p:blipFill>
        <p:spPr>
          <a:xfrm>
            <a:off x="2843808" y="5949280"/>
            <a:ext cx="621665" cy="687070"/>
          </a:xfrm>
          <a:prstGeom prst="rect">
            <a:avLst/>
          </a:prstGeom>
          <a:noFill/>
          <a:ln>
            <a:noFill/>
          </a:ln>
        </p:spPr>
      </p:pic>
      <p:pic>
        <p:nvPicPr>
          <p:cNvPr id="97" name="Google Shape;97;p50"/>
          <p:cNvPicPr preferRelativeResize="0"/>
          <p:nvPr/>
        </p:nvPicPr>
        <p:blipFill rotWithShape="1">
          <a:blip r:embed="rId2">
            <a:alphaModFix/>
          </a:blip>
          <a:srcRect l="34625" t="39773" r="53620" b="39545"/>
          <a:stretch/>
        </p:blipFill>
        <p:spPr>
          <a:xfrm>
            <a:off x="3779912" y="5949280"/>
            <a:ext cx="672465" cy="665480"/>
          </a:xfrm>
          <a:prstGeom prst="rect">
            <a:avLst/>
          </a:prstGeom>
          <a:noFill/>
          <a:ln>
            <a:noFill/>
          </a:ln>
        </p:spPr>
      </p:pic>
      <p:pic>
        <p:nvPicPr>
          <p:cNvPr id="98" name="Google Shape;98;p50"/>
          <p:cNvPicPr preferRelativeResize="0"/>
          <p:nvPr/>
        </p:nvPicPr>
        <p:blipFill rotWithShape="1">
          <a:blip r:embed="rId2">
            <a:alphaModFix/>
          </a:blip>
          <a:srcRect l="12138" t="65226" r="73680" b="13409"/>
          <a:stretch/>
        </p:blipFill>
        <p:spPr>
          <a:xfrm>
            <a:off x="4724896" y="5949280"/>
            <a:ext cx="634365" cy="570820"/>
          </a:xfrm>
          <a:prstGeom prst="rect">
            <a:avLst/>
          </a:prstGeom>
          <a:noFill/>
          <a:ln>
            <a:noFill/>
          </a:ln>
        </p:spPr>
      </p:pic>
      <p:pic>
        <p:nvPicPr>
          <p:cNvPr id="99" name="Google Shape;99;p50"/>
          <p:cNvPicPr preferRelativeResize="0"/>
          <p:nvPr/>
        </p:nvPicPr>
        <p:blipFill rotWithShape="1">
          <a:blip r:embed="rId3">
            <a:alphaModFix/>
          </a:blip>
          <a:srcRect l="54685" t="45454" r="32921" b="31137"/>
          <a:stretch/>
        </p:blipFill>
        <p:spPr>
          <a:xfrm>
            <a:off x="5573502" y="5940256"/>
            <a:ext cx="565279" cy="657096"/>
          </a:xfrm>
          <a:prstGeom prst="rect">
            <a:avLst/>
          </a:prstGeom>
          <a:noFill/>
          <a:ln>
            <a:noFill/>
          </a:ln>
        </p:spPr>
      </p:pic>
      <p:pic>
        <p:nvPicPr>
          <p:cNvPr id="100" name="Google Shape;100;p50"/>
          <p:cNvPicPr preferRelativeResize="0"/>
          <p:nvPr/>
        </p:nvPicPr>
        <p:blipFill rotWithShape="1">
          <a:blip r:embed="rId3">
            <a:alphaModFix/>
          </a:blip>
          <a:srcRect l="11499" t="48863" r="72785" b="34546"/>
          <a:stretch/>
        </p:blipFill>
        <p:spPr>
          <a:xfrm>
            <a:off x="6660232" y="5949280"/>
            <a:ext cx="899160" cy="594010"/>
          </a:xfrm>
          <a:prstGeom prst="rect">
            <a:avLst/>
          </a:prstGeom>
          <a:noFill/>
          <a:ln>
            <a:noFill/>
          </a:ln>
        </p:spPr>
      </p:pic>
      <p:sp>
        <p:nvSpPr>
          <p:cNvPr id="101" name="Google Shape;101;p50"/>
          <p:cNvSpPr/>
          <p:nvPr/>
        </p:nvSpPr>
        <p:spPr>
          <a:xfrm>
            <a:off x="1331640" y="5966130"/>
            <a:ext cx="1368152"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Calibri"/>
                <a:ea typeface="Calibri"/>
                <a:cs typeface="Calibri"/>
                <a:sym typeface="Calibri"/>
              </a:rPr>
              <a:t>Department of CSE</a:t>
            </a:r>
            <a:endParaRPr sz="1800" b="1">
              <a:solidFill>
                <a:schemeClr val="dk1"/>
              </a:solidFill>
              <a:latin typeface="Calibri"/>
              <a:ea typeface="Calibri"/>
              <a:cs typeface="Calibri"/>
              <a:sym typeface="Calibri"/>
            </a:endParaRPr>
          </a:p>
        </p:txBody>
      </p:sp>
      <p:cxnSp>
        <p:nvCxnSpPr>
          <p:cNvPr id="102" name="Google Shape;102;p50"/>
          <p:cNvCxnSpPr/>
          <p:nvPr/>
        </p:nvCxnSpPr>
        <p:spPr>
          <a:xfrm>
            <a:off x="107504" y="5939566"/>
            <a:ext cx="8928992"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51"/>
          <p:cNvSpPr txBox="1">
            <a:spLocks noGrp="1"/>
          </p:cNvSpPr>
          <p:nvPr>
            <p:ph type="title"/>
          </p:nvPr>
        </p:nvSpPr>
        <p:spPr>
          <a:xfrm>
            <a:off x="511559" y="620688"/>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51"/>
          <p:cNvSpPr txBox="1">
            <a:spLocks noGrp="1"/>
          </p:cNvSpPr>
          <p:nvPr>
            <p:ph type="body" idx="1"/>
          </p:nvPr>
        </p:nvSpPr>
        <p:spPr>
          <a:xfrm>
            <a:off x="3520508" y="663258"/>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6" name="Google Shape;106;p51"/>
          <p:cNvSpPr txBox="1">
            <a:spLocks noGrp="1"/>
          </p:cNvSpPr>
          <p:nvPr>
            <p:ph type="body" idx="2"/>
          </p:nvPr>
        </p:nvSpPr>
        <p:spPr>
          <a:xfrm>
            <a:off x="457160" y="177838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7" name="Google Shape;107;p51"/>
          <p:cNvSpPr/>
          <p:nvPr/>
        </p:nvSpPr>
        <p:spPr>
          <a:xfrm>
            <a:off x="107504" y="116632"/>
            <a:ext cx="8928992"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8" name="Google Shape;108;p51"/>
          <p:cNvPicPr preferRelativeResize="0"/>
          <p:nvPr/>
        </p:nvPicPr>
        <p:blipFill rotWithShape="1">
          <a:blip r:embed="rId2">
            <a:alphaModFix/>
          </a:blip>
          <a:srcRect l="34752" t="65456" r="54387" b="13180"/>
          <a:stretch/>
        </p:blipFill>
        <p:spPr>
          <a:xfrm>
            <a:off x="2843808" y="5949280"/>
            <a:ext cx="621665" cy="687070"/>
          </a:xfrm>
          <a:prstGeom prst="rect">
            <a:avLst/>
          </a:prstGeom>
          <a:noFill/>
          <a:ln>
            <a:noFill/>
          </a:ln>
        </p:spPr>
      </p:pic>
      <p:pic>
        <p:nvPicPr>
          <p:cNvPr id="109" name="Google Shape;109;p51"/>
          <p:cNvPicPr preferRelativeResize="0"/>
          <p:nvPr/>
        </p:nvPicPr>
        <p:blipFill rotWithShape="1">
          <a:blip r:embed="rId2">
            <a:alphaModFix/>
          </a:blip>
          <a:srcRect l="34625" t="39773" r="53620" b="39545"/>
          <a:stretch/>
        </p:blipFill>
        <p:spPr>
          <a:xfrm>
            <a:off x="3779912" y="5949280"/>
            <a:ext cx="672465" cy="665480"/>
          </a:xfrm>
          <a:prstGeom prst="rect">
            <a:avLst/>
          </a:prstGeom>
          <a:noFill/>
          <a:ln>
            <a:noFill/>
          </a:ln>
        </p:spPr>
      </p:pic>
      <p:pic>
        <p:nvPicPr>
          <p:cNvPr id="110" name="Google Shape;110;p51"/>
          <p:cNvPicPr preferRelativeResize="0"/>
          <p:nvPr/>
        </p:nvPicPr>
        <p:blipFill rotWithShape="1">
          <a:blip r:embed="rId2">
            <a:alphaModFix/>
          </a:blip>
          <a:srcRect l="12138" t="65226" r="73680" b="13409"/>
          <a:stretch/>
        </p:blipFill>
        <p:spPr>
          <a:xfrm>
            <a:off x="4724896" y="5949280"/>
            <a:ext cx="634365" cy="570820"/>
          </a:xfrm>
          <a:prstGeom prst="rect">
            <a:avLst/>
          </a:prstGeom>
          <a:noFill/>
          <a:ln>
            <a:noFill/>
          </a:ln>
        </p:spPr>
      </p:pic>
      <p:pic>
        <p:nvPicPr>
          <p:cNvPr id="111" name="Google Shape;111;p51"/>
          <p:cNvPicPr preferRelativeResize="0"/>
          <p:nvPr/>
        </p:nvPicPr>
        <p:blipFill rotWithShape="1">
          <a:blip r:embed="rId3">
            <a:alphaModFix/>
          </a:blip>
          <a:srcRect l="54685" t="45454" r="32921" b="31137"/>
          <a:stretch/>
        </p:blipFill>
        <p:spPr>
          <a:xfrm>
            <a:off x="5573502" y="5940256"/>
            <a:ext cx="565279" cy="657096"/>
          </a:xfrm>
          <a:prstGeom prst="rect">
            <a:avLst/>
          </a:prstGeom>
          <a:noFill/>
          <a:ln>
            <a:noFill/>
          </a:ln>
        </p:spPr>
      </p:pic>
      <p:pic>
        <p:nvPicPr>
          <p:cNvPr id="112" name="Google Shape;112;p51"/>
          <p:cNvPicPr preferRelativeResize="0"/>
          <p:nvPr/>
        </p:nvPicPr>
        <p:blipFill rotWithShape="1">
          <a:blip r:embed="rId3">
            <a:alphaModFix/>
          </a:blip>
          <a:srcRect l="11499" t="48863" r="72785" b="34546"/>
          <a:stretch/>
        </p:blipFill>
        <p:spPr>
          <a:xfrm>
            <a:off x="6660232" y="5949280"/>
            <a:ext cx="899160" cy="594010"/>
          </a:xfrm>
          <a:prstGeom prst="rect">
            <a:avLst/>
          </a:prstGeom>
          <a:noFill/>
          <a:ln>
            <a:noFill/>
          </a:ln>
        </p:spPr>
      </p:pic>
      <p:sp>
        <p:nvSpPr>
          <p:cNvPr id="113" name="Google Shape;113;p51"/>
          <p:cNvSpPr/>
          <p:nvPr/>
        </p:nvSpPr>
        <p:spPr>
          <a:xfrm>
            <a:off x="1331640" y="5966130"/>
            <a:ext cx="1368152"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Calibri"/>
                <a:ea typeface="Calibri"/>
                <a:cs typeface="Calibri"/>
                <a:sym typeface="Calibri"/>
              </a:rPr>
              <a:t>Department of CSE</a:t>
            </a:r>
            <a:endParaRPr sz="1800" b="1">
              <a:solidFill>
                <a:schemeClr val="dk1"/>
              </a:solidFill>
              <a:latin typeface="Calibri"/>
              <a:ea typeface="Calibri"/>
              <a:cs typeface="Calibri"/>
              <a:sym typeface="Calibri"/>
            </a:endParaRPr>
          </a:p>
        </p:txBody>
      </p:sp>
      <p:cxnSp>
        <p:nvCxnSpPr>
          <p:cNvPr id="114" name="Google Shape;114;p51"/>
          <p:cNvCxnSpPr/>
          <p:nvPr/>
        </p:nvCxnSpPr>
        <p:spPr>
          <a:xfrm>
            <a:off x="107504" y="5939566"/>
            <a:ext cx="8928992"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5"/>
        <p:cNvGrpSpPr/>
        <p:nvPr/>
      </p:nvGrpSpPr>
      <p:grpSpPr>
        <a:xfrm>
          <a:off x="0" y="0"/>
          <a:ext cx="0" cy="0"/>
          <a:chOff x="0" y="0"/>
          <a:chExt cx="0" cy="0"/>
        </a:xfrm>
      </p:grpSpPr>
      <p:sp>
        <p:nvSpPr>
          <p:cNvPr id="116" name="Google Shape;116;p5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52"/>
          <p:cNvSpPr>
            <a:spLocks noGrp="1"/>
          </p:cNvSpPr>
          <p:nvPr>
            <p:ph type="pic" idx="2"/>
          </p:nvPr>
        </p:nvSpPr>
        <p:spPr>
          <a:xfrm>
            <a:off x="1792288" y="612775"/>
            <a:ext cx="5486400" cy="4114800"/>
          </a:xfrm>
          <a:prstGeom prst="rect">
            <a:avLst/>
          </a:prstGeom>
          <a:noFill/>
          <a:ln>
            <a:noFill/>
          </a:ln>
        </p:spPr>
      </p:sp>
      <p:sp>
        <p:nvSpPr>
          <p:cNvPr id="118" name="Google Shape;118;p5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9" name="Google Shape;119;p5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I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20" name="Google Shape;120;p52"/>
          <p:cNvSpPr/>
          <p:nvPr/>
        </p:nvSpPr>
        <p:spPr>
          <a:xfrm>
            <a:off x="107504" y="116632"/>
            <a:ext cx="8928992"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1" name="Google Shape;121;p52"/>
          <p:cNvPicPr preferRelativeResize="0"/>
          <p:nvPr/>
        </p:nvPicPr>
        <p:blipFill rotWithShape="1">
          <a:blip r:embed="rId2">
            <a:alphaModFix/>
          </a:blip>
          <a:srcRect l="34752" t="65456" r="54387" b="13180"/>
          <a:stretch/>
        </p:blipFill>
        <p:spPr>
          <a:xfrm>
            <a:off x="2843808" y="5949280"/>
            <a:ext cx="621665" cy="687070"/>
          </a:xfrm>
          <a:prstGeom prst="rect">
            <a:avLst/>
          </a:prstGeom>
          <a:noFill/>
          <a:ln>
            <a:noFill/>
          </a:ln>
        </p:spPr>
      </p:pic>
      <p:pic>
        <p:nvPicPr>
          <p:cNvPr id="122" name="Google Shape;122;p52"/>
          <p:cNvPicPr preferRelativeResize="0"/>
          <p:nvPr/>
        </p:nvPicPr>
        <p:blipFill rotWithShape="1">
          <a:blip r:embed="rId2">
            <a:alphaModFix/>
          </a:blip>
          <a:srcRect l="34625" t="39773" r="53620" b="39545"/>
          <a:stretch/>
        </p:blipFill>
        <p:spPr>
          <a:xfrm>
            <a:off x="3779912" y="5949280"/>
            <a:ext cx="672465" cy="665480"/>
          </a:xfrm>
          <a:prstGeom prst="rect">
            <a:avLst/>
          </a:prstGeom>
          <a:noFill/>
          <a:ln>
            <a:noFill/>
          </a:ln>
        </p:spPr>
      </p:pic>
      <p:pic>
        <p:nvPicPr>
          <p:cNvPr id="123" name="Google Shape;123;p52"/>
          <p:cNvPicPr preferRelativeResize="0"/>
          <p:nvPr/>
        </p:nvPicPr>
        <p:blipFill rotWithShape="1">
          <a:blip r:embed="rId2">
            <a:alphaModFix/>
          </a:blip>
          <a:srcRect l="12138" t="65226" r="73680" b="13409"/>
          <a:stretch/>
        </p:blipFill>
        <p:spPr>
          <a:xfrm>
            <a:off x="4724896" y="5949280"/>
            <a:ext cx="634365" cy="570820"/>
          </a:xfrm>
          <a:prstGeom prst="rect">
            <a:avLst/>
          </a:prstGeom>
          <a:noFill/>
          <a:ln>
            <a:noFill/>
          </a:ln>
        </p:spPr>
      </p:pic>
      <p:pic>
        <p:nvPicPr>
          <p:cNvPr id="124" name="Google Shape;124;p52"/>
          <p:cNvPicPr preferRelativeResize="0"/>
          <p:nvPr/>
        </p:nvPicPr>
        <p:blipFill rotWithShape="1">
          <a:blip r:embed="rId3">
            <a:alphaModFix/>
          </a:blip>
          <a:srcRect l="54685" t="45454" r="32921" b="31137"/>
          <a:stretch/>
        </p:blipFill>
        <p:spPr>
          <a:xfrm>
            <a:off x="5573502" y="5940256"/>
            <a:ext cx="565279" cy="657096"/>
          </a:xfrm>
          <a:prstGeom prst="rect">
            <a:avLst/>
          </a:prstGeom>
          <a:noFill/>
          <a:ln>
            <a:noFill/>
          </a:ln>
        </p:spPr>
      </p:pic>
      <p:pic>
        <p:nvPicPr>
          <p:cNvPr id="125" name="Google Shape;125;p52"/>
          <p:cNvPicPr preferRelativeResize="0"/>
          <p:nvPr/>
        </p:nvPicPr>
        <p:blipFill rotWithShape="1">
          <a:blip r:embed="rId3">
            <a:alphaModFix/>
          </a:blip>
          <a:srcRect l="11499" t="48863" r="72785" b="34546"/>
          <a:stretch/>
        </p:blipFill>
        <p:spPr>
          <a:xfrm>
            <a:off x="6660232" y="5949280"/>
            <a:ext cx="899160" cy="594010"/>
          </a:xfrm>
          <a:prstGeom prst="rect">
            <a:avLst/>
          </a:prstGeom>
          <a:noFill/>
          <a:ln>
            <a:noFill/>
          </a:ln>
        </p:spPr>
      </p:pic>
      <p:sp>
        <p:nvSpPr>
          <p:cNvPr id="126" name="Google Shape;126;p52"/>
          <p:cNvSpPr/>
          <p:nvPr/>
        </p:nvSpPr>
        <p:spPr>
          <a:xfrm>
            <a:off x="1331640" y="5966130"/>
            <a:ext cx="1368152"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Calibri"/>
                <a:ea typeface="Calibri"/>
                <a:cs typeface="Calibri"/>
                <a:sym typeface="Calibri"/>
              </a:rPr>
              <a:t>Department of CSE</a:t>
            </a:r>
            <a:endParaRPr sz="1800" b="1">
              <a:solidFill>
                <a:schemeClr val="dk1"/>
              </a:solidFill>
              <a:latin typeface="Calibri"/>
              <a:ea typeface="Calibri"/>
              <a:cs typeface="Calibri"/>
              <a:sym typeface="Calibri"/>
            </a:endParaRPr>
          </a:p>
        </p:txBody>
      </p:sp>
      <p:cxnSp>
        <p:nvCxnSpPr>
          <p:cNvPr id="127" name="Google Shape;127;p52"/>
          <p:cNvCxnSpPr/>
          <p:nvPr/>
        </p:nvCxnSpPr>
        <p:spPr>
          <a:xfrm>
            <a:off x="107504" y="5939566"/>
            <a:ext cx="8928992"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28"/>
        <p:cNvGrpSpPr/>
        <p:nvPr/>
      </p:nvGrpSpPr>
      <p:grpSpPr>
        <a:xfrm>
          <a:off x="0" y="0"/>
          <a:ext cx="0" cy="0"/>
          <a:chOff x="0" y="0"/>
          <a:chExt cx="0" cy="0"/>
        </a:xfrm>
      </p:grpSpPr>
      <p:sp>
        <p:nvSpPr>
          <p:cNvPr id="129" name="Google Shape;129;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53"/>
          <p:cNvSpPr/>
          <p:nvPr/>
        </p:nvSpPr>
        <p:spPr>
          <a:xfrm>
            <a:off x="107504" y="116632"/>
            <a:ext cx="8928992" cy="6624736"/>
          </a:xfrm>
          <a:custGeom>
            <a:avLst/>
            <a:gdLst/>
            <a:ahLst/>
            <a:cxnLst/>
            <a:rect l="l" t="t" r="r" b="b"/>
            <a:pathLst>
              <a:path w="8363596" h="5269836" extrusionOk="0">
                <a:moveTo>
                  <a:pt x="4951" y="889367"/>
                </a:moveTo>
                <a:cubicBezTo>
                  <a:pt x="4951" y="405502"/>
                  <a:pt x="-26869" y="0"/>
                  <a:pt x="456996" y="0"/>
                </a:cubicBezTo>
                <a:lnTo>
                  <a:pt x="7958843" y="26504"/>
                </a:lnTo>
                <a:cubicBezTo>
                  <a:pt x="8442708" y="26504"/>
                  <a:pt x="8357879" y="405502"/>
                  <a:pt x="8357879" y="889367"/>
                </a:cubicBezTo>
                <a:lnTo>
                  <a:pt x="8357879" y="4393721"/>
                </a:lnTo>
                <a:cubicBezTo>
                  <a:pt x="8357879" y="4877586"/>
                  <a:pt x="8402951" y="5269836"/>
                  <a:pt x="7919086" y="5269836"/>
                </a:cubicBezTo>
                <a:lnTo>
                  <a:pt x="408743" y="5258217"/>
                </a:lnTo>
                <a:cubicBezTo>
                  <a:pt x="-75122" y="5258217"/>
                  <a:pt x="4951" y="4877586"/>
                  <a:pt x="4951" y="4393721"/>
                </a:cubicBezTo>
                <a:lnTo>
                  <a:pt x="4951" y="889367"/>
                </a:lnTo>
                <a:close/>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1" name="Google Shape;131;p53"/>
          <p:cNvPicPr preferRelativeResize="0"/>
          <p:nvPr/>
        </p:nvPicPr>
        <p:blipFill rotWithShape="1">
          <a:blip r:embed="rId2">
            <a:alphaModFix/>
          </a:blip>
          <a:srcRect l="34752" t="65456" r="54387" b="13180"/>
          <a:stretch/>
        </p:blipFill>
        <p:spPr>
          <a:xfrm>
            <a:off x="2843808" y="5949280"/>
            <a:ext cx="621665" cy="687070"/>
          </a:xfrm>
          <a:prstGeom prst="rect">
            <a:avLst/>
          </a:prstGeom>
          <a:noFill/>
          <a:ln>
            <a:noFill/>
          </a:ln>
        </p:spPr>
      </p:pic>
      <p:pic>
        <p:nvPicPr>
          <p:cNvPr id="132" name="Google Shape;132;p53"/>
          <p:cNvPicPr preferRelativeResize="0"/>
          <p:nvPr/>
        </p:nvPicPr>
        <p:blipFill rotWithShape="1">
          <a:blip r:embed="rId2">
            <a:alphaModFix/>
          </a:blip>
          <a:srcRect l="34625" t="39773" r="53620" b="39545"/>
          <a:stretch/>
        </p:blipFill>
        <p:spPr>
          <a:xfrm>
            <a:off x="3779912" y="5949280"/>
            <a:ext cx="672465" cy="665480"/>
          </a:xfrm>
          <a:prstGeom prst="rect">
            <a:avLst/>
          </a:prstGeom>
          <a:noFill/>
          <a:ln>
            <a:noFill/>
          </a:ln>
        </p:spPr>
      </p:pic>
      <p:pic>
        <p:nvPicPr>
          <p:cNvPr id="133" name="Google Shape;133;p53"/>
          <p:cNvPicPr preferRelativeResize="0"/>
          <p:nvPr/>
        </p:nvPicPr>
        <p:blipFill rotWithShape="1">
          <a:blip r:embed="rId2">
            <a:alphaModFix/>
          </a:blip>
          <a:srcRect l="12138" t="65226" r="73680" b="13409"/>
          <a:stretch/>
        </p:blipFill>
        <p:spPr>
          <a:xfrm>
            <a:off x="4724896" y="5949280"/>
            <a:ext cx="634365" cy="570820"/>
          </a:xfrm>
          <a:prstGeom prst="rect">
            <a:avLst/>
          </a:prstGeom>
          <a:noFill/>
          <a:ln>
            <a:noFill/>
          </a:ln>
        </p:spPr>
      </p:pic>
      <p:pic>
        <p:nvPicPr>
          <p:cNvPr id="134" name="Google Shape;134;p53"/>
          <p:cNvPicPr preferRelativeResize="0"/>
          <p:nvPr/>
        </p:nvPicPr>
        <p:blipFill rotWithShape="1">
          <a:blip r:embed="rId3">
            <a:alphaModFix/>
          </a:blip>
          <a:srcRect l="54685" t="45454" r="32921" b="31137"/>
          <a:stretch/>
        </p:blipFill>
        <p:spPr>
          <a:xfrm>
            <a:off x="5573502" y="5940256"/>
            <a:ext cx="565279" cy="657096"/>
          </a:xfrm>
          <a:prstGeom prst="rect">
            <a:avLst/>
          </a:prstGeom>
          <a:noFill/>
          <a:ln>
            <a:noFill/>
          </a:ln>
        </p:spPr>
      </p:pic>
      <p:pic>
        <p:nvPicPr>
          <p:cNvPr id="135" name="Google Shape;135;p53"/>
          <p:cNvPicPr preferRelativeResize="0"/>
          <p:nvPr/>
        </p:nvPicPr>
        <p:blipFill rotWithShape="1">
          <a:blip r:embed="rId3">
            <a:alphaModFix/>
          </a:blip>
          <a:srcRect l="11499" t="48863" r="72785" b="34546"/>
          <a:stretch/>
        </p:blipFill>
        <p:spPr>
          <a:xfrm>
            <a:off x="6660232" y="5949280"/>
            <a:ext cx="899160" cy="594010"/>
          </a:xfrm>
          <a:prstGeom prst="rect">
            <a:avLst/>
          </a:prstGeom>
          <a:noFill/>
          <a:ln>
            <a:noFill/>
          </a:ln>
        </p:spPr>
      </p:pic>
      <p:sp>
        <p:nvSpPr>
          <p:cNvPr id="136" name="Google Shape;136;p53"/>
          <p:cNvSpPr/>
          <p:nvPr/>
        </p:nvSpPr>
        <p:spPr>
          <a:xfrm>
            <a:off x="1331640" y="5966130"/>
            <a:ext cx="1368152" cy="559214"/>
          </a:xfrm>
          <a:prstGeom prst="rect">
            <a:avLst/>
          </a:prstGeom>
          <a:gradFill>
            <a:gsLst>
              <a:gs pos="0">
                <a:srgbClr val="C86C1F"/>
              </a:gs>
              <a:gs pos="80000">
                <a:srgbClr val="FF8E29"/>
              </a:gs>
              <a:gs pos="100000">
                <a:srgbClr val="FF8D25"/>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1">
                <a:solidFill>
                  <a:schemeClr val="dk1"/>
                </a:solidFill>
                <a:latin typeface="Calibri"/>
                <a:ea typeface="Calibri"/>
                <a:cs typeface="Calibri"/>
                <a:sym typeface="Calibri"/>
              </a:rPr>
              <a:t>Department of CSE</a:t>
            </a:r>
            <a:endParaRPr sz="1800" b="1">
              <a:solidFill>
                <a:schemeClr val="dk1"/>
              </a:solidFill>
              <a:latin typeface="Calibri"/>
              <a:ea typeface="Calibri"/>
              <a:cs typeface="Calibri"/>
              <a:sym typeface="Calibri"/>
            </a:endParaRPr>
          </a:p>
        </p:txBody>
      </p:sp>
      <p:cxnSp>
        <p:nvCxnSpPr>
          <p:cNvPr id="137" name="Google Shape;137;p53"/>
          <p:cNvCxnSpPr/>
          <p:nvPr/>
        </p:nvCxnSpPr>
        <p:spPr>
          <a:xfrm>
            <a:off x="107504" y="5939566"/>
            <a:ext cx="8928992" cy="0"/>
          </a:xfrm>
          <a:prstGeom prst="straightConnector1">
            <a:avLst/>
          </a:prstGeom>
          <a:noFill/>
          <a:ln w="9525" cap="flat" cmpd="sng">
            <a:solidFill>
              <a:srgbClr val="4A7DBA"/>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6B1BB5-5E27-4BFF-9549-EE99D4BE6667}" type="datetime1">
              <a:rPr lang="en-US" smtClean="0"/>
              <a:t>7/27/2023</a:t>
            </a:fld>
            <a:endParaRPr lang="en-US"/>
          </a:p>
        </p:txBody>
      </p:sp>
      <p:sp>
        <p:nvSpPr>
          <p:cNvPr id="8" name="Footer Placeholder 7"/>
          <p:cNvSpPr>
            <a:spLocks noGrp="1"/>
          </p:cNvSpPr>
          <p:nvPr>
            <p:ph type="ftr" sz="quarter" idx="11"/>
          </p:nvPr>
        </p:nvSpPr>
        <p:spPr/>
        <p:txBody>
          <a:bodyPr/>
          <a:lstStyle/>
          <a:p>
            <a:r>
              <a:rPr lang="en-US"/>
              <a:t>POAI-Susmita Mishra</a:t>
            </a:r>
          </a:p>
        </p:txBody>
      </p:sp>
      <p:sp>
        <p:nvSpPr>
          <p:cNvPr id="9" name="Slide Number Placeholder 8"/>
          <p:cNvSpPr>
            <a:spLocks noGrp="1"/>
          </p:cNvSpPr>
          <p:nvPr>
            <p:ph type="sldNum" sz="quarter" idx="12"/>
          </p:nvPr>
        </p:nvSpPr>
        <p:spPr/>
        <p:txBody>
          <a:bodyPr/>
          <a:lstStyle/>
          <a:p>
            <a:fld id="{2EFE2850-52BF-42BA-AB58-50CE88EFA569}" type="slidenum">
              <a:rPr lang="en-US" smtClean="0"/>
              <a:t>‹#›</a:t>
            </a:fld>
            <a:endParaRPr lang="en-US"/>
          </a:p>
        </p:txBody>
      </p:sp>
    </p:spTree>
    <p:extLst>
      <p:ext uri="{BB962C8B-B14F-4D97-AF65-F5344CB8AC3E}">
        <p14:creationId xmlns:p14="http://schemas.microsoft.com/office/powerpoint/2010/main" val="1651178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AE6">
            <a:alpha val="0"/>
          </a:srgbClr>
        </a:solidFill>
        <a:effectLst/>
      </p:bgPr>
    </p:bg>
    <p:spTree>
      <p:nvGrpSpPr>
        <p:cNvPr id="1" name="Shape 5"/>
        <p:cNvGrpSpPr/>
        <p:nvPr/>
      </p:nvGrpSpPr>
      <p:grpSpPr>
        <a:xfrm>
          <a:off x="0" y="0"/>
          <a:ext cx="0" cy="0"/>
          <a:chOff x="0" y="0"/>
          <a:chExt cx="0" cy="0"/>
        </a:xfrm>
      </p:grpSpPr>
      <p:sp>
        <p:nvSpPr>
          <p:cNvPr id="6" name="Google Shape;6;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99.emf"/><Relationship Id="rId2" Type="http://schemas.openxmlformats.org/officeDocument/2006/relationships/customXml" Target="../ink/ink3.xml"/><Relationship Id="rId1" Type="http://schemas.openxmlformats.org/officeDocument/2006/relationships/slideLayout" Target="../slideLayouts/slideLayout6.xml"/><Relationship Id="rId6" Type="http://schemas.openxmlformats.org/officeDocument/2006/relationships/customXml" Target="../ink/ink5.xml"/><Relationship Id="rId5" Type="http://schemas.openxmlformats.org/officeDocument/2006/relationships/image" Target="../media/image98.emf"/><Relationship Id="rId4" Type="http://schemas.openxmlformats.org/officeDocument/2006/relationships/customXml" Target="../ink/ink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 </a:t>
            </a:r>
            <a:endParaRPr/>
          </a:p>
        </p:txBody>
      </p:sp>
      <p:sp>
        <p:nvSpPr>
          <p:cNvPr id="143" name="Google Shape;143;p1"/>
          <p:cNvSpPr txBox="1">
            <a:spLocks noGrp="1"/>
          </p:cNvSpPr>
          <p:nvPr>
            <p:ph type="subTitle" idx="1"/>
          </p:nvPr>
        </p:nvSpPr>
        <p:spPr>
          <a:xfrm>
            <a:off x="395536" y="2204864"/>
            <a:ext cx="8424936" cy="3240360"/>
          </a:xfrm>
          <a:prstGeom prst="rect">
            <a:avLst/>
          </a:prstGeom>
          <a:solidFill>
            <a:schemeClr val="lt1">
              <a:alpha val="0"/>
            </a:schemeClr>
          </a:solidFill>
          <a:ln w="25400" cap="flat" cmpd="sng">
            <a:solidFill>
              <a:schemeClr val="dk1">
                <a:alpha val="0"/>
              </a:schemeClr>
            </a:solidFill>
            <a:prstDash val="solid"/>
            <a:round/>
            <a:headEnd type="none" w="sm" len="sm"/>
            <a:tailEnd type="none" w="sm" len="sm"/>
          </a:ln>
        </p:spPr>
        <p:txBody>
          <a:bodyPr spcFirstLastPara="1" wrap="square" lIns="91425" tIns="45700" rIns="91425" bIns="45700" anchor="t" anchorCtr="0">
            <a:normAutofit/>
          </a:bodyPr>
          <a:lstStyle/>
          <a:p>
            <a:pPr marL="0" lvl="0" indent="0" algn="ctr" rtl="0">
              <a:spcBef>
                <a:spcPts val="0"/>
              </a:spcBef>
              <a:spcAft>
                <a:spcPts val="0"/>
              </a:spcAft>
              <a:buClr>
                <a:srgbClr val="002060"/>
              </a:buClr>
              <a:buSzPts val="4400"/>
              <a:buNone/>
            </a:pPr>
            <a:r>
              <a:rPr lang="en-IN" sz="4400" b="1">
                <a:solidFill>
                  <a:srgbClr val="002060"/>
                </a:solidFill>
                <a:latin typeface="Times New Roman"/>
                <a:ea typeface="Times New Roman"/>
                <a:cs typeface="Times New Roman"/>
                <a:sym typeface="Times New Roman"/>
              </a:rPr>
              <a:t>Rajalakshmi Engineering College</a:t>
            </a:r>
            <a:endParaRPr/>
          </a:p>
          <a:p>
            <a:pPr marL="0" lvl="0" indent="0" algn="ctr" rtl="0">
              <a:spcBef>
                <a:spcPts val="0"/>
              </a:spcBef>
              <a:spcAft>
                <a:spcPts val="0"/>
              </a:spcAft>
              <a:buClr>
                <a:schemeClr val="dk1"/>
              </a:buClr>
              <a:buSzPts val="2800"/>
              <a:buNone/>
            </a:pPr>
            <a:r>
              <a:rPr lang="en-IN" sz="2800" b="1">
                <a:solidFill>
                  <a:schemeClr val="dk1"/>
                </a:solidFill>
                <a:latin typeface="Calibri"/>
                <a:ea typeface="Calibri"/>
                <a:cs typeface="Calibri"/>
                <a:sym typeface="Calibri"/>
              </a:rPr>
              <a:t>An Autonomous Institution</a:t>
            </a:r>
            <a:endParaRPr/>
          </a:p>
          <a:p>
            <a:pPr marL="0" lvl="0" indent="0" algn="ctr" rtl="0">
              <a:spcBef>
                <a:spcPts val="0"/>
              </a:spcBef>
              <a:spcAft>
                <a:spcPts val="0"/>
              </a:spcAft>
              <a:buClr>
                <a:schemeClr val="dk1"/>
              </a:buClr>
              <a:buSzPts val="2400"/>
              <a:buNone/>
            </a:pPr>
            <a:r>
              <a:rPr lang="en-IN" sz="2400" b="1">
                <a:solidFill>
                  <a:schemeClr val="dk1"/>
                </a:solidFill>
                <a:latin typeface="Calibri"/>
                <a:ea typeface="Calibri"/>
                <a:cs typeface="Calibri"/>
                <a:sym typeface="Calibri"/>
              </a:rPr>
              <a:t>Chennai-602105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C3B964-E954-4137-930C-6FEC96CBA833}"/>
              </a:ext>
            </a:extLst>
          </p:cNvPr>
          <p:cNvSpPr>
            <a:spLocks noGrp="1"/>
          </p:cNvSpPr>
          <p:nvPr>
            <p:ph type="title"/>
          </p:nvPr>
        </p:nvSpPr>
        <p:spPr/>
        <p:txBody>
          <a:bodyPr>
            <a:normAutofit/>
          </a:bodyPr>
          <a:lstStyle/>
          <a:p>
            <a:r>
              <a:rPr lang="en-US" b="1" dirty="0"/>
              <a:t>AI Definitions in four aspects </a:t>
            </a:r>
          </a:p>
        </p:txBody>
      </p:sp>
      <p:graphicFrame>
        <p:nvGraphicFramePr>
          <p:cNvPr id="10" name="Content Placeholder 9">
            <a:extLst>
              <a:ext uri="{FF2B5EF4-FFF2-40B4-BE49-F238E27FC236}">
                <a16:creationId xmlns:a16="http://schemas.microsoft.com/office/drawing/2014/main" id="{2CF71FD4-6519-4A47-B66E-1D242FE003B8}"/>
              </a:ext>
            </a:extLst>
          </p:cNvPr>
          <p:cNvGraphicFramePr>
            <a:graphicFrameLocks noGrp="1"/>
          </p:cNvGraphicFramePr>
          <p:nvPr>
            <p:ph sz="quarter" idx="4294967295"/>
            <p:extLst>
              <p:ext uri="{D42A27DB-BD31-4B8C-83A1-F6EECF244321}">
                <p14:modId xmlns:p14="http://schemas.microsoft.com/office/powerpoint/2010/main" val="364586142"/>
              </p:ext>
            </p:extLst>
          </p:nvPr>
        </p:nvGraphicFramePr>
        <p:xfrm>
          <a:off x="4810904" y="1276350"/>
          <a:ext cx="3971146" cy="4514850"/>
        </p:xfrm>
        <a:graphic>
          <a:graphicData uri="http://schemas.openxmlformats.org/drawingml/2006/table">
            <a:tbl>
              <a:tblPr firstRow="1" firstCol="1" bandRow="1">
                <a:tableStyleId>{7DF18680-E054-41AD-8BC1-D1AEF772440D}</a:tableStyleId>
              </a:tblPr>
              <a:tblGrid>
                <a:gridCol w="3971146">
                  <a:extLst>
                    <a:ext uri="{9D8B030D-6E8A-4147-A177-3AD203B41FA5}">
                      <a16:colId xmlns:a16="http://schemas.microsoft.com/office/drawing/2014/main" val="3704421272"/>
                    </a:ext>
                  </a:extLst>
                </a:gridCol>
              </a:tblGrid>
              <a:tr h="274763">
                <a:tc>
                  <a:txBody>
                    <a:bodyPr/>
                    <a:lstStyle/>
                    <a:p>
                      <a:pPr marL="0" marR="0" algn="just">
                        <a:spcBef>
                          <a:spcPts val="0"/>
                        </a:spcBef>
                        <a:spcAft>
                          <a:spcPts val="0"/>
                        </a:spcAft>
                      </a:pPr>
                      <a:r>
                        <a:rPr lang="en-US" sz="1400" dirty="0">
                          <a:effectLst/>
                        </a:rPr>
                        <a:t>Thinking Rationally</a:t>
                      </a:r>
                      <a:endParaRPr lang="en-US" sz="1400" dirty="0">
                        <a:solidFill>
                          <a:schemeClr val="accent4"/>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860085085"/>
                  </a:ext>
                </a:extLst>
              </a:tr>
              <a:tr h="2096169">
                <a:tc>
                  <a:txBody>
                    <a:bodyPr/>
                    <a:lstStyle/>
                    <a:p>
                      <a:pPr marL="0" marR="0">
                        <a:lnSpc>
                          <a:spcPct val="115000"/>
                        </a:lnSpc>
                        <a:spcBef>
                          <a:spcPts val="0"/>
                        </a:spcBef>
                        <a:spcAft>
                          <a:spcPts val="0"/>
                        </a:spcAft>
                      </a:pPr>
                      <a:r>
                        <a:rPr lang="en-US" sz="1400" dirty="0">
                          <a:effectLst/>
                        </a:rPr>
                        <a:t>“The study of mental faculties through the</a:t>
                      </a:r>
                    </a:p>
                    <a:p>
                      <a:pPr marL="0" marR="0">
                        <a:lnSpc>
                          <a:spcPct val="115000"/>
                        </a:lnSpc>
                        <a:spcBef>
                          <a:spcPts val="0"/>
                        </a:spcBef>
                        <a:spcAft>
                          <a:spcPts val="0"/>
                        </a:spcAft>
                      </a:pPr>
                      <a:r>
                        <a:rPr lang="en-US" sz="1400" dirty="0">
                          <a:effectLst/>
                        </a:rPr>
                        <a:t>use of computational models.”</a:t>
                      </a:r>
                    </a:p>
                    <a:p>
                      <a:pPr marL="0" marR="0" algn="just">
                        <a:spcBef>
                          <a:spcPts val="0"/>
                        </a:spcBef>
                        <a:spcAft>
                          <a:spcPts val="0"/>
                        </a:spcAft>
                      </a:pPr>
                      <a:r>
                        <a:rPr lang="en-US" sz="1400" dirty="0">
                          <a:effectLst/>
                        </a:rPr>
                        <a:t>(</a:t>
                      </a:r>
                      <a:r>
                        <a:rPr lang="en-US" sz="1400" dirty="0" err="1">
                          <a:effectLst/>
                        </a:rPr>
                        <a:t>Charniak</a:t>
                      </a:r>
                      <a:r>
                        <a:rPr lang="en-US" sz="1400" dirty="0">
                          <a:effectLst/>
                        </a:rPr>
                        <a:t> and McDermott, 1985)</a:t>
                      </a:r>
                    </a:p>
                    <a:p>
                      <a:pPr marL="0" marR="0" algn="just">
                        <a:spcBef>
                          <a:spcPts val="0"/>
                        </a:spcBef>
                        <a:spcAft>
                          <a:spcPts val="0"/>
                        </a:spcAft>
                      </a:pPr>
                      <a:r>
                        <a:rPr lang="en-US" sz="1400" dirty="0">
                          <a:effectLst/>
                        </a:rPr>
                        <a:t> </a:t>
                      </a:r>
                    </a:p>
                    <a:p>
                      <a:pPr marL="0" marR="0">
                        <a:lnSpc>
                          <a:spcPct val="115000"/>
                        </a:lnSpc>
                        <a:spcBef>
                          <a:spcPts val="0"/>
                        </a:spcBef>
                        <a:spcAft>
                          <a:spcPts val="0"/>
                        </a:spcAft>
                      </a:pPr>
                      <a:r>
                        <a:rPr lang="en-US" sz="1400" dirty="0">
                          <a:effectLst/>
                        </a:rPr>
                        <a:t>“The study of the computations that make</a:t>
                      </a:r>
                    </a:p>
                    <a:p>
                      <a:pPr marL="0" marR="0">
                        <a:lnSpc>
                          <a:spcPct val="115000"/>
                        </a:lnSpc>
                        <a:spcBef>
                          <a:spcPts val="0"/>
                        </a:spcBef>
                        <a:spcAft>
                          <a:spcPts val="0"/>
                        </a:spcAft>
                      </a:pPr>
                      <a:r>
                        <a:rPr lang="en-US" sz="1400" dirty="0">
                          <a:effectLst/>
                        </a:rPr>
                        <a:t>it possible to perceive, reason, and act.”</a:t>
                      </a:r>
                    </a:p>
                    <a:p>
                      <a:pPr marL="0" marR="0" algn="just">
                        <a:spcBef>
                          <a:spcPts val="0"/>
                        </a:spcBef>
                        <a:spcAft>
                          <a:spcPts val="0"/>
                        </a:spcAft>
                      </a:pPr>
                      <a:r>
                        <a:rPr lang="en-US" sz="1400" dirty="0">
                          <a:effectLst/>
                        </a:rPr>
                        <a:t>(Winston, 1992)</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31645587"/>
                  </a:ext>
                </a:extLst>
              </a:tr>
              <a:tr h="330485">
                <a:tc>
                  <a:txBody>
                    <a:bodyPr/>
                    <a:lstStyle/>
                    <a:p>
                      <a:pPr marL="0" marR="0" algn="just">
                        <a:spcBef>
                          <a:spcPts val="0"/>
                        </a:spcBef>
                        <a:spcAft>
                          <a:spcPts val="0"/>
                        </a:spcAft>
                      </a:pPr>
                      <a:r>
                        <a:rPr lang="en-US" sz="1400" dirty="0">
                          <a:effectLst/>
                        </a:rPr>
                        <a:t>Acting Rationally</a:t>
                      </a:r>
                      <a:endParaRPr lang="en-US" sz="1400" dirty="0">
                        <a:solidFill>
                          <a:schemeClr val="accent4"/>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319855387"/>
                  </a:ext>
                </a:extLst>
              </a:tr>
              <a:tr h="1813433">
                <a:tc>
                  <a:txBody>
                    <a:bodyPr/>
                    <a:lstStyle/>
                    <a:p>
                      <a:pPr marL="0" marR="0">
                        <a:lnSpc>
                          <a:spcPct val="115000"/>
                        </a:lnSpc>
                        <a:spcBef>
                          <a:spcPts val="0"/>
                        </a:spcBef>
                        <a:spcAft>
                          <a:spcPts val="0"/>
                        </a:spcAft>
                      </a:pPr>
                      <a:r>
                        <a:rPr lang="en-US" sz="1400" dirty="0">
                          <a:effectLst/>
                        </a:rPr>
                        <a:t>“Computational Intelligence is the study</a:t>
                      </a:r>
                    </a:p>
                    <a:p>
                      <a:pPr marL="0" marR="0">
                        <a:lnSpc>
                          <a:spcPct val="115000"/>
                        </a:lnSpc>
                        <a:spcBef>
                          <a:spcPts val="0"/>
                        </a:spcBef>
                        <a:spcAft>
                          <a:spcPts val="0"/>
                        </a:spcAft>
                      </a:pPr>
                      <a:r>
                        <a:rPr lang="en-US" sz="1400" dirty="0">
                          <a:effectLst/>
                        </a:rPr>
                        <a:t>of the design of intelligent agents.” (Poole</a:t>
                      </a:r>
                    </a:p>
                    <a:p>
                      <a:pPr marL="0" marR="0" algn="just">
                        <a:spcBef>
                          <a:spcPts val="0"/>
                        </a:spcBef>
                        <a:spcAft>
                          <a:spcPts val="0"/>
                        </a:spcAft>
                      </a:pPr>
                      <a:r>
                        <a:rPr lang="en-US" sz="1400" dirty="0">
                          <a:effectLst/>
                        </a:rPr>
                        <a:t>et al., 1998)</a:t>
                      </a:r>
                    </a:p>
                    <a:p>
                      <a:pPr marL="0" marR="0">
                        <a:lnSpc>
                          <a:spcPct val="115000"/>
                        </a:lnSpc>
                        <a:spcBef>
                          <a:spcPts val="0"/>
                        </a:spcBef>
                        <a:spcAft>
                          <a:spcPts val="0"/>
                        </a:spcAft>
                      </a:pPr>
                      <a:r>
                        <a:rPr lang="en-US" sz="1400" dirty="0">
                          <a:effectLst/>
                        </a:rPr>
                        <a:t>“AI . . . is concerned with intelligent behavior</a:t>
                      </a:r>
                    </a:p>
                    <a:p>
                      <a:pPr marL="0" marR="0" algn="just">
                        <a:spcBef>
                          <a:spcPts val="0"/>
                        </a:spcBef>
                        <a:spcAft>
                          <a:spcPts val="0"/>
                        </a:spcAft>
                      </a:pPr>
                      <a:r>
                        <a:rPr lang="en-US" sz="1400" dirty="0">
                          <a:effectLst/>
                        </a:rPr>
                        <a:t>in artifacts.” (Nilsson, 1998)</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837524256"/>
                  </a:ext>
                </a:extLst>
              </a:tr>
            </a:tbl>
          </a:graphicData>
        </a:graphic>
      </p:graphicFrame>
      <p:graphicFrame>
        <p:nvGraphicFramePr>
          <p:cNvPr id="9" name="Content Placeholder 8">
            <a:extLst>
              <a:ext uri="{FF2B5EF4-FFF2-40B4-BE49-F238E27FC236}">
                <a16:creationId xmlns:a16="http://schemas.microsoft.com/office/drawing/2014/main" id="{E0370458-6804-4DA7-BDB2-9B51B97E2A82}"/>
              </a:ext>
            </a:extLst>
          </p:cNvPr>
          <p:cNvGraphicFramePr>
            <a:graphicFrameLocks noGrp="1"/>
          </p:cNvGraphicFramePr>
          <p:nvPr>
            <p:ph sz="half" idx="4294967295"/>
            <p:extLst>
              <p:ext uri="{D42A27DB-BD31-4B8C-83A1-F6EECF244321}">
                <p14:modId xmlns:p14="http://schemas.microsoft.com/office/powerpoint/2010/main" val="503661636"/>
              </p:ext>
            </p:extLst>
          </p:nvPr>
        </p:nvGraphicFramePr>
        <p:xfrm>
          <a:off x="457200" y="1276350"/>
          <a:ext cx="3829612" cy="4514850"/>
        </p:xfrm>
        <a:graphic>
          <a:graphicData uri="http://schemas.openxmlformats.org/drawingml/2006/table">
            <a:tbl>
              <a:tblPr firstRow="1" firstCol="1" bandRow="1">
                <a:tableStyleId>{21E4AEA4-8DFA-4A89-87EB-49C32662AFE0}</a:tableStyleId>
              </a:tblPr>
              <a:tblGrid>
                <a:gridCol w="3829612">
                  <a:extLst>
                    <a:ext uri="{9D8B030D-6E8A-4147-A177-3AD203B41FA5}">
                      <a16:colId xmlns:a16="http://schemas.microsoft.com/office/drawing/2014/main" val="999048705"/>
                    </a:ext>
                  </a:extLst>
                </a:gridCol>
              </a:tblGrid>
              <a:tr h="259970">
                <a:tc>
                  <a:txBody>
                    <a:bodyPr/>
                    <a:lstStyle/>
                    <a:p>
                      <a:pPr marL="0" marR="0" algn="just">
                        <a:spcBef>
                          <a:spcPts val="0"/>
                        </a:spcBef>
                        <a:spcAft>
                          <a:spcPts val="0"/>
                        </a:spcAft>
                      </a:pPr>
                      <a:r>
                        <a:rPr lang="en-US" sz="1400" dirty="0">
                          <a:effectLst/>
                        </a:rPr>
                        <a:t>Thinking Humanly</a:t>
                      </a:r>
                      <a:endParaRPr lang="en-US" sz="1400" dirty="0">
                        <a:solidFill>
                          <a:schemeClr val="accent4"/>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553447875"/>
                  </a:ext>
                </a:extLst>
              </a:tr>
              <a:tr h="2145218">
                <a:tc>
                  <a:txBody>
                    <a:bodyPr/>
                    <a:lstStyle/>
                    <a:p>
                      <a:pPr marL="0" marR="0" algn="just">
                        <a:lnSpc>
                          <a:spcPct val="115000"/>
                        </a:lnSpc>
                        <a:spcBef>
                          <a:spcPts val="0"/>
                        </a:spcBef>
                        <a:spcAft>
                          <a:spcPts val="0"/>
                        </a:spcAft>
                      </a:pPr>
                      <a:r>
                        <a:rPr lang="en-US" sz="1400" dirty="0">
                          <a:effectLst/>
                        </a:rPr>
                        <a:t>“The exciting new effort to make computers</a:t>
                      </a:r>
                    </a:p>
                    <a:p>
                      <a:pPr marL="0" marR="0" algn="just">
                        <a:lnSpc>
                          <a:spcPct val="115000"/>
                        </a:lnSpc>
                        <a:spcBef>
                          <a:spcPts val="0"/>
                        </a:spcBef>
                        <a:spcAft>
                          <a:spcPts val="0"/>
                        </a:spcAft>
                      </a:pPr>
                      <a:r>
                        <a:rPr lang="en-US" sz="1400" dirty="0">
                          <a:effectLst/>
                        </a:rPr>
                        <a:t>think . . . machines with minds, in the full and literal sense.” (</a:t>
                      </a:r>
                      <a:r>
                        <a:rPr lang="en-US" sz="1400" dirty="0" err="1">
                          <a:effectLst/>
                        </a:rPr>
                        <a:t>Haugeland</a:t>
                      </a:r>
                      <a:r>
                        <a:rPr lang="en-US" sz="1400" dirty="0">
                          <a:effectLst/>
                        </a:rPr>
                        <a:t>, 1985). </a:t>
                      </a:r>
                    </a:p>
                    <a:p>
                      <a:pPr marL="0" marR="0" algn="just">
                        <a:lnSpc>
                          <a:spcPct val="115000"/>
                        </a:lnSpc>
                        <a:spcBef>
                          <a:spcPts val="0"/>
                        </a:spcBef>
                        <a:spcAft>
                          <a:spcPts val="0"/>
                        </a:spcAft>
                      </a:pPr>
                      <a:r>
                        <a:rPr lang="en-US" sz="1400" dirty="0">
                          <a:effectLst/>
                        </a:rPr>
                        <a:t>“[The automation of] activities that we </a:t>
                      </a:r>
                    </a:p>
                    <a:p>
                      <a:pPr marL="0" marR="0" algn="just">
                        <a:lnSpc>
                          <a:spcPct val="115000"/>
                        </a:lnSpc>
                        <a:spcBef>
                          <a:spcPts val="0"/>
                        </a:spcBef>
                        <a:spcAft>
                          <a:spcPts val="0"/>
                        </a:spcAft>
                      </a:pPr>
                      <a:r>
                        <a:rPr lang="en-US" sz="1400" dirty="0">
                          <a:effectLst/>
                        </a:rPr>
                        <a:t>associate with human thinking, activities</a:t>
                      </a:r>
                    </a:p>
                    <a:p>
                      <a:pPr marL="0" marR="0" algn="just">
                        <a:lnSpc>
                          <a:spcPct val="115000"/>
                        </a:lnSpc>
                        <a:spcBef>
                          <a:spcPts val="0"/>
                        </a:spcBef>
                        <a:spcAft>
                          <a:spcPts val="0"/>
                        </a:spcAft>
                      </a:pPr>
                      <a:r>
                        <a:rPr lang="en-US" sz="1400" dirty="0">
                          <a:effectLst/>
                        </a:rPr>
                        <a:t>such as decision-making, problem solving,</a:t>
                      </a:r>
                    </a:p>
                    <a:p>
                      <a:pPr marL="0" marR="0" algn="just">
                        <a:spcBef>
                          <a:spcPts val="0"/>
                        </a:spcBef>
                        <a:spcAft>
                          <a:spcPts val="0"/>
                        </a:spcAft>
                      </a:pPr>
                      <a:r>
                        <a:rPr lang="en-US" sz="1400" dirty="0">
                          <a:effectLst/>
                        </a:rPr>
                        <a:t>learning . . .” (Bellman, 1978)</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3285736235"/>
                  </a:ext>
                </a:extLst>
              </a:tr>
              <a:tr h="237041">
                <a:tc>
                  <a:txBody>
                    <a:bodyPr/>
                    <a:lstStyle/>
                    <a:p>
                      <a:pPr marL="0" marR="0" algn="just">
                        <a:spcBef>
                          <a:spcPts val="0"/>
                        </a:spcBef>
                        <a:spcAft>
                          <a:spcPts val="0"/>
                        </a:spcAft>
                      </a:pPr>
                      <a:r>
                        <a:rPr lang="en-US" sz="1400" dirty="0">
                          <a:effectLst/>
                        </a:rPr>
                        <a:t>Acting Humanly</a:t>
                      </a:r>
                      <a:endParaRPr lang="en-US" sz="1400" dirty="0">
                        <a:solidFill>
                          <a:schemeClr val="accent4"/>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342623381"/>
                  </a:ext>
                </a:extLst>
              </a:tr>
              <a:tr h="1872621">
                <a:tc>
                  <a:txBody>
                    <a:bodyPr/>
                    <a:lstStyle/>
                    <a:p>
                      <a:pPr marL="0" marR="0">
                        <a:lnSpc>
                          <a:spcPct val="115000"/>
                        </a:lnSpc>
                        <a:spcBef>
                          <a:spcPts val="0"/>
                        </a:spcBef>
                        <a:spcAft>
                          <a:spcPts val="0"/>
                        </a:spcAft>
                      </a:pPr>
                      <a:r>
                        <a:rPr lang="en-US" sz="1400" dirty="0">
                          <a:effectLst/>
                        </a:rPr>
                        <a:t>“The art of creating machines that perform</a:t>
                      </a:r>
                    </a:p>
                    <a:p>
                      <a:pPr marL="0" marR="0">
                        <a:lnSpc>
                          <a:spcPct val="115000"/>
                        </a:lnSpc>
                        <a:spcBef>
                          <a:spcPts val="0"/>
                        </a:spcBef>
                        <a:spcAft>
                          <a:spcPts val="0"/>
                        </a:spcAft>
                      </a:pPr>
                      <a:r>
                        <a:rPr lang="en-US" sz="1400" dirty="0">
                          <a:effectLst/>
                        </a:rPr>
                        <a:t>functions that require intelligence</a:t>
                      </a:r>
                    </a:p>
                    <a:p>
                      <a:pPr marL="0" marR="0">
                        <a:lnSpc>
                          <a:spcPct val="115000"/>
                        </a:lnSpc>
                        <a:spcBef>
                          <a:spcPts val="0"/>
                        </a:spcBef>
                        <a:spcAft>
                          <a:spcPts val="0"/>
                        </a:spcAft>
                      </a:pPr>
                      <a:r>
                        <a:rPr lang="en-US" sz="1400" dirty="0">
                          <a:effectLst/>
                        </a:rPr>
                        <a:t>when performed by people.” (Kurzweil, 1990).</a:t>
                      </a:r>
                    </a:p>
                    <a:p>
                      <a:pPr marL="0" marR="0">
                        <a:lnSpc>
                          <a:spcPct val="115000"/>
                        </a:lnSpc>
                        <a:spcBef>
                          <a:spcPts val="0"/>
                        </a:spcBef>
                        <a:spcAft>
                          <a:spcPts val="0"/>
                        </a:spcAft>
                      </a:pPr>
                      <a:r>
                        <a:rPr lang="en-US" sz="1400" dirty="0">
                          <a:effectLst/>
                        </a:rPr>
                        <a:t>“The study of how to make computers do</a:t>
                      </a:r>
                    </a:p>
                    <a:p>
                      <a:pPr marL="0" marR="0">
                        <a:lnSpc>
                          <a:spcPct val="115000"/>
                        </a:lnSpc>
                        <a:spcBef>
                          <a:spcPts val="0"/>
                        </a:spcBef>
                        <a:spcAft>
                          <a:spcPts val="0"/>
                        </a:spcAft>
                      </a:pPr>
                      <a:r>
                        <a:rPr lang="en-US" sz="1400" dirty="0">
                          <a:effectLst/>
                        </a:rPr>
                        <a:t>things at which, at the moment, people are</a:t>
                      </a:r>
                    </a:p>
                    <a:p>
                      <a:pPr marL="0" marR="0" algn="just">
                        <a:spcBef>
                          <a:spcPts val="0"/>
                        </a:spcBef>
                        <a:spcAft>
                          <a:spcPts val="0"/>
                        </a:spcAft>
                      </a:pPr>
                      <a:r>
                        <a:rPr lang="en-US" sz="1400" dirty="0">
                          <a:effectLst/>
                        </a:rPr>
                        <a:t>better.” (Rich and Knight, 1991)</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201453413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F32C4E0-9A95-4FCB-BCFB-0220AEB8EAC4}"/>
                  </a:ext>
                </a:extLst>
              </p14:cNvPr>
              <p14:cNvContentPartPr/>
              <p14:nvPr/>
            </p14:nvContentPartPr>
            <p14:xfrm>
              <a:off x="1085130" y="1515510"/>
              <a:ext cx="2677590" cy="538920"/>
            </p14:xfrm>
          </p:contentPart>
        </mc:Choice>
        <mc:Fallback xmlns="">
          <p:pic>
            <p:nvPicPr>
              <p:cNvPr id="2" name="Ink 1">
                <a:extLst>
                  <a:ext uri="{FF2B5EF4-FFF2-40B4-BE49-F238E27FC236}">
                    <a16:creationId xmlns:a16="http://schemas.microsoft.com/office/drawing/2014/main" xmlns:p14="http://schemas.microsoft.com/office/powerpoint/2010/main" xmlns="" id="{DF32C4E0-9A95-4FCB-BCFB-0220AEB8EAC4}"/>
                  </a:ext>
                </a:extLst>
              </p:cNvPr>
              <p:cNvPicPr/>
              <p:nvPr/>
            </p:nvPicPr>
            <p:blipFill>
              <a:blip r:embed="rId3"/>
              <a:stretch>
                <a:fillRect/>
              </a:stretch>
            </p:blipFill>
            <p:spPr>
              <a:xfrm>
                <a:off x="1075770" y="1506150"/>
                <a:ext cx="2696309" cy="557640"/>
              </a:xfrm>
              <a:prstGeom prst="rect">
                <a:avLst/>
              </a:prstGeom>
            </p:spPr>
          </p:pic>
        </mc:Fallback>
      </mc:AlternateContent>
    </p:spTree>
    <p:extLst>
      <p:ext uri="{BB962C8B-B14F-4D97-AF65-F5344CB8AC3E}">
        <p14:creationId xmlns:p14="http://schemas.microsoft.com/office/powerpoint/2010/main" val="370535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696EBF-92BA-4D8E-A555-BD2CA83F4D1D}"/>
              </a:ext>
            </a:extLst>
          </p:cNvPr>
          <p:cNvSpPr>
            <a:spLocks noGrp="1"/>
          </p:cNvSpPr>
          <p:nvPr>
            <p:ph type="title" idx="4294967295"/>
          </p:nvPr>
        </p:nvSpPr>
        <p:spPr>
          <a:xfrm>
            <a:off x="643078" y="296456"/>
            <a:ext cx="7979362" cy="551269"/>
          </a:xfrm>
        </p:spPr>
        <p:txBody>
          <a:bodyPr spcFirstLastPara="1" vert="horz" wrap="square" lIns="68580" tIns="34290" rIns="68580" bIns="34290" rtlCol="0" anchor="b" anchorCtr="0">
            <a:normAutofit fontScale="90000"/>
          </a:bodyPr>
          <a:lstStyle/>
          <a:p>
            <a:r>
              <a:rPr lang="en-US" sz="3600" dirty="0"/>
              <a:t>Acting humanly: The Turing Test approach</a:t>
            </a:r>
          </a:p>
        </p:txBody>
      </p:sp>
      <p:sp>
        <p:nvSpPr>
          <p:cNvPr id="8" name="Content Placeholder 7">
            <a:extLst>
              <a:ext uri="{FF2B5EF4-FFF2-40B4-BE49-F238E27FC236}">
                <a16:creationId xmlns:a16="http://schemas.microsoft.com/office/drawing/2014/main" id="{4309D9FD-1653-439B-9C04-EC68E58E6A96}"/>
              </a:ext>
            </a:extLst>
          </p:cNvPr>
          <p:cNvSpPr>
            <a:spLocks noGrp="1"/>
          </p:cNvSpPr>
          <p:nvPr>
            <p:ph idx="4294967295"/>
          </p:nvPr>
        </p:nvSpPr>
        <p:spPr>
          <a:xfrm>
            <a:off x="146409" y="1024890"/>
            <a:ext cx="4841240" cy="3017520"/>
          </a:xfrm>
        </p:spPr>
        <p:txBody>
          <a:bodyPr spcFirstLastPara="1" vert="horz" wrap="square" lIns="0" tIns="34290" rIns="0" bIns="34290" rtlCol="0" anchor="t" anchorCtr="0">
            <a:noAutofit/>
          </a:bodyPr>
          <a:lstStyle/>
          <a:p>
            <a:pPr algn="just"/>
            <a:r>
              <a:rPr lang="en-US" sz="1400" dirty="0"/>
              <a:t>The </a:t>
            </a:r>
            <a:r>
              <a:rPr lang="en-US" sz="1400" b="1" dirty="0"/>
              <a:t>Turing Test</a:t>
            </a:r>
            <a:r>
              <a:rPr lang="en-US" sz="1400" dirty="0"/>
              <a:t>, proposed by Alan Turing (1950), was designed to provide a satisfactory operational definition of intelligence. </a:t>
            </a:r>
          </a:p>
          <a:p>
            <a:pPr algn="just"/>
            <a:r>
              <a:rPr lang="en-US" sz="1400" dirty="0"/>
              <a:t>A computer passes the test if a human interrogator, after posing some written questions, cannot tell whether the written responses come from a person or from a computer. </a:t>
            </a:r>
          </a:p>
          <a:p>
            <a:pPr algn="just"/>
            <a:r>
              <a:rPr lang="en-US" sz="1400" dirty="0"/>
              <a:t>The computer would need to possess the following capabilities:</a:t>
            </a:r>
          </a:p>
          <a:p>
            <a:pPr lvl="1" algn="just"/>
            <a:r>
              <a:rPr lang="en-US" sz="1400" b="1" dirty="0"/>
              <a:t>natural language processing </a:t>
            </a:r>
            <a:r>
              <a:rPr lang="en-US" sz="1400" dirty="0"/>
              <a:t>to enable it to communicate successfully in English;</a:t>
            </a:r>
          </a:p>
          <a:p>
            <a:pPr lvl="1" algn="just"/>
            <a:r>
              <a:rPr lang="en-US" sz="1400" b="1" dirty="0"/>
              <a:t>knowledge representation </a:t>
            </a:r>
            <a:r>
              <a:rPr lang="en-US" sz="1400" dirty="0"/>
              <a:t>to store what it knows or hears;</a:t>
            </a:r>
          </a:p>
          <a:p>
            <a:pPr lvl="1" algn="just"/>
            <a:r>
              <a:rPr lang="en-US" sz="1400" b="1" dirty="0"/>
              <a:t>automated reasoning </a:t>
            </a:r>
            <a:r>
              <a:rPr lang="en-US" sz="1400" dirty="0"/>
              <a:t>to use the stored information to answer questions and to draw</a:t>
            </a:r>
          </a:p>
          <a:p>
            <a:pPr marL="342900" lvl="1" indent="0" algn="just">
              <a:buNone/>
            </a:pPr>
            <a:r>
              <a:rPr lang="en-US" sz="1400" dirty="0"/>
              <a:t>     new conclusions; </a:t>
            </a:r>
          </a:p>
          <a:p>
            <a:pPr lvl="1" algn="just"/>
            <a:r>
              <a:rPr lang="en-US" sz="1400" dirty="0"/>
              <a:t> </a:t>
            </a:r>
            <a:r>
              <a:rPr lang="en-US" sz="1400" b="1" dirty="0"/>
              <a:t>machine learning </a:t>
            </a:r>
            <a:r>
              <a:rPr lang="en-US" sz="1400" dirty="0"/>
              <a:t>to adapt to new circumstances and to detect and extrapolate patterns.</a:t>
            </a:r>
          </a:p>
        </p:txBody>
      </p:sp>
      <p:pic>
        <p:nvPicPr>
          <p:cNvPr id="9" name="Picture 8" descr="Diagram&#10;&#10;Description automatically generated">
            <a:extLst>
              <a:ext uri="{FF2B5EF4-FFF2-40B4-BE49-F238E27FC236}">
                <a16:creationId xmlns:a16="http://schemas.microsoft.com/office/drawing/2014/main" id="{2BFCFFAD-EA73-4E66-8915-4794938114ED}"/>
              </a:ext>
            </a:extLst>
          </p:cNvPr>
          <p:cNvPicPr>
            <a:picLocks noChangeAspect="1"/>
          </p:cNvPicPr>
          <p:nvPr/>
        </p:nvPicPr>
        <p:blipFill>
          <a:blip r:embed="rId2"/>
          <a:stretch>
            <a:fillRect/>
          </a:stretch>
        </p:blipFill>
        <p:spPr>
          <a:xfrm>
            <a:off x="5445273" y="1962150"/>
            <a:ext cx="3483375" cy="2181226"/>
          </a:xfrm>
          <a:prstGeom prst="rect">
            <a:avLst/>
          </a:prstGeom>
        </p:spPr>
      </p:pic>
    </p:spTree>
    <p:extLst>
      <p:ext uri="{BB962C8B-B14F-4D97-AF65-F5344CB8AC3E}">
        <p14:creationId xmlns:p14="http://schemas.microsoft.com/office/powerpoint/2010/main" val="10647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C3C921-95E7-4152-B725-62EDDA357BE7}"/>
              </a:ext>
            </a:extLst>
          </p:cNvPr>
          <p:cNvSpPr>
            <a:spLocks noGrp="1"/>
          </p:cNvSpPr>
          <p:nvPr>
            <p:ph type="title"/>
          </p:nvPr>
        </p:nvSpPr>
        <p:spPr>
          <a:xfrm>
            <a:off x="457200" y="274638"/>
            <a:ext cx="8229600" cy="858837"/>
          </a:xfrm>
        </p:spPr>
        <p:txBody>
          <a:bodyPr>
            <a:normAutofit/>
          </a:bodyPr>
          <a:lstStyle/>
          <a:p>
            <a:r>
              <a:rPr lang="en-US" dirty="0"/>
              <a:t>The Turing Test approach(Cont..)</a:t>
            </a:r>
          </a:p>
        </p:txBody>
      </p:sp>
      <p:sp>
        <p:nvSpPr>
          <p:cNvPr id="7" name="Content Placeholder 6">
            <a:extLst>
              <a:ext uri="{FF2B5EF4-FFF2-40B4-BE49-F238E27FC236}">
                <a16:creationId xmlns:a16="http://schemas.microsoft.com/office/drawing/2014/main" id="{F2305B1E-D2D7-421A-81B5-9125D804566A}"/>
              </a:ext>
            </a:extLst>
          </p:cNvPr>
          <p:cNvSpPr>
            <a:spLocks noGrp="1"/>
          </p:cNvSpPr>
          <p:nvPr>
            <p:ph idx="4294967295"/>
          </p:nvPr>
        </p:nvSpPr>
        <p:spPr>
          <a:xfrm>
            <a:off x="457200" y="1133475"/>
            <a:ext cx="7751763" cy="4743450"/>
          </a:xfrm>
        </p:spPr>
        <p:txBody>
          <a:bodyPr>
            <a:noAutofit/>
          </a:bodyPr>
          <a:lstStyle/>
          <a:p>
            <a:pPr algn="just"/>
            <a:r>
              <a:rPr lang="en-US" sz="2000" dirty="0"/>
              <a:t>Turing’s test avoided direct physical interaction between the interrogator and the computer, </a:t>
            </a:r>
          </a:p>
          <a:p>
            <a:pPr algn="just"/>
            <a:r>
              <a:rPr lang="en-US" sz="2000" dirty="0"/>
              <a:t>The  </a:t>
            </a:r>
            <a:r>
              <a:rPr lang="en-US" sz="2000" b="1" dirty="0"/>
              <a:t>total Turing Test </a:t>
            </a:r>
            <a:r>
              <a:rPr lang="en-US" sz="2000" dirty="0"/>
              <a:t>includes a video signal so that the interrogator can test the subject’s perceptual abilities.</a:t>
            </a:r>
          </a:p>
          <a:p>
            <a:pPr algn="just"/>
            <a:r>
              <a:rPr lang="en-US" sz="2000" dirty="0"/>
              <a:t>To pass the total Turing Test, the computer will need</a:t>
            </a:r>
          </a:p>
          <a:p>
            <a:pPr lvl="1" algn="just"/>
            <a:r>
              <a:rPr lang="en-US" sz="2000" dirty="0"/>
              <a:t> </a:t>
            </a:r>
            <a:r>
              <a:rPr lang="en-US" sz="2000" b="1" dirty="0"/>
              <a:t>computer vision </a:t>
            </a:r>
            <a:r>
              <a:rPr lang="en-US" sz="2000" dirty="0"/>
              <a:t>to perceive objects, and</a:t>
            </a:r>
          </a:p>
          <a:p>
            <a:pPr lvl="1" algn="just"/>
            <a:r>
              <a:rPr lang="en-US" sz="2000" dirty="0"/>
              <a:t> </a:t>
            </a:r>
            <a:r>
              <a:rPr lang="en-US" sz="2000" b="1" dirty="0"/>
              <a:t>robotics </a:t>
            </a:r>
            <a:r>
              <a:rPr lang="en-US" sz="2000" dirty="0"/>
              <a:t>to manipulate objects and move about.</a:t>
            </a:r>
          </a:p>
          <a:p>
            <a:pPr algn="just"/>
            <a:r>
              <a:rPr lang="en-US" sz="2000" dirty="0"/>
              <a:t> Predicted that by 2000, a machine might have a 30% chance of fooling a lay person for 5 minutes</a:t>
            </a:r>
          </a:p>
          <a:p>
            <a:pPr algn="just"/>
            <a:r>
              <a:rPr lang="en-US" sz="2000" dirty="0">
                <a:solidFill>
                  <a:srgbClr val="00B050"/>
                </a:solidFill>
              </a:rPr>
              <a:t>Turing deserves credit for designing a test that remains relevant 60 years later.</a:t>
            </a:r>
          </a:p>
          <a:p>
            <a:pPr algn="just"/>
            <a:r>
              <a:rPr lang="en-US" sz="2000" dirty="0"/>
              <a:t> </a:t>
            </a:r>
            <a:r>
              <a:rPr lang="en-US" sz="2000" dirty="0">
                <a:solidFill>
                  <a:srgbClr val="FF0000"/>
                </a:solidFill>
              </a:rPr>
              <a:t>Turing Test is not reproducible , constructive or amenable to mathematical analysis.</a:t>
            </a:r>
          </a:p>
          <a:p>
            <a:pPr marL="342900" lvl="1" indent="0">
              <a:buNone/>
            </a:pPr>
            <a:endParaRPr lang="en-US" sz="1800" dirty="0"/>
          </a:p>
          <a:p>
            <a:pPr marL="342900" lvl="1" indent="0">
              <a:buNone/>
            </a:pPr>
            <a:endParaRPr lang="en-US" sz="1800" dirty="0"/>
          </a:p>
        </p:txBody>
      </p:sp>
    </p:spTree>
    <p:extLst>
      <p:ext uri="{BB962C8B-B14F-4D97-AF65-F5344CB8AC3E}">
        <p14:creationId xmlns:p14="http://schemas.microsoft.com/office/powerpoint/2010/main" val="2767224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BBBD-86B3-4B2E-A29F-6D19EB73AD4D}"/>
              </a:ext>
            </a:extLst>
          </p:cNvPr>
          <p:cNvSpPr>
            <a:spLocks noGrp="1"/>
          </p:cNvSpPr>
          <p:nvPr>
            <p:ph type="title"/>
          </p:nvPr>
        </p:nvSpPr>
        <p:spPr/>
        <p:txBody>
          <a:bodyPr>
            <a:normAutofit fontScale="90000"/>
          </a:bodyPr>
          <a:lstStyle/>
          <a:p>
            <a:r>
              <a:rPr lang="en-US" dirty="0"/>
              <a:t>Thinking humanly: The cognitive modeling approach</a:t>
            </a:r>
          </a:p>
        </p:txBody>
      </p:sp>
      <p:sp>
        <p:nvSpPr>
          <p:cNvPr id="3" name="Content Placeholder 2">
            <a:extLst>
              <a:ext uri="{FF2B5EF4-FFF2-40B4-BE49-F238E27FC236}">
                <a16:creationId xmlns:a16="http://schemas.microsoft.com/office/drawing/2014/main" id="{DA7761A4-DEA3-48C5-B505-9932345B2EA2}"/>
              </a:ext>
            </a:extLst>
          </p:cNvPr>
          <p:cNvSpPr>
            <a:spLocks noGrp="1"/>
          </p:cNvSpPr>
          <p:nvPr>
            <p:ph idx="4294967295"/>
          </p:nvPr>
        </p:nvSpPr>
        <p:spPr>
          <a:xfrm>
            <a:off x="485775" y="1360488"/>
            <a:ext cx="8229600" cy="4525963"/>
          </a:xfrm>
          <a:ln>
            <a:solidFill>
              <a:schemeClr val="accent2"/>
            </a:solidFill>
          </a:ln>
        </p:spPr>
        <p:txBody>
          <a:bodyPr>
            <a:normAutofit/>
          </a:bodyPr>
          <a:lstStyle/>
          <a:p>
            <a:pPr algn="just"/>
            <a:r>
              <a:rPr lang="en-US" sz="2000" dirty="0"/>
              <a:t>If we are going to say that a given program thinks like a human, we must have some way of determining how humans think?</a:t>
            </a:r>
          </a:p>
          <a:p>
            <a:pPr algn="just"/>
            <a:r>
              <a:rPr lang="en-US" sz="2000" dirty="0"/>
              <a:t> The interdisciplinary field of </a:t>
            </a:r>
            <a:r>
              <a:rPr lang="en-US" sz="2000" b="1" dirty="0"/>
              <a:t>cognitive science </a:t>
            </a:r>
            <a:r>
              <a:rPr lang="en-US" sz="2000" dirty="0"/>
              <a:t>brings together computer models from AI and experimental techniques from psychology to construct precise  and testable theories of the human mind.</a:t>
            </a:r>
          </a:p>
          <a:p>
            <a:pPr algn="just"/>
            <a:r>
              <a:rPr lang="en-US" sz="2000" dirty="0"/>
              <a:t> </a:t>
            </a:r>
          </a:p>
          <a:p>
            <a:endParaRPr lang="en-US" dirty="0"/>
          </a:p>
        </p:txBody>
      </p:sp>
      <p:pic>
        <p:nvPicPr>
          <p:cNvPr id="4" name="Picture 3">
            <a:extLst>
              <a:ext uri="{FF2B5EF4-FFF2-40B4-BE49-F238E27FC236}">
                <a16:creationId xmlns:a16="http://schemas.microsoft.com/office/drawing/2014/main" id="{176BA849-9DE7-485C-A011-DEED0CD6ED35}"/>
              </a:ext>
            </a:extLst>
          </p:cNvPr>
          <p:cNvPicPr>
            <a:picLocks noChangeAspect="1"/>
          </p:cNvPicPr>
          <p:nvPr/>
        </p:nvPicPr>
        <p:blipFill>
          <a:blip r:embed="rId2"/>
          <a:stretch>
            <a:fillRect/>
          </a:stretch>
        </p:blipFill>
        <p:spPr>
          <a:xfrm>
            <a:off x="1008993" y="3484761"/>
            <a:ext cx="6894592" cy="1438298"/>
          </a:xfrm>
          <a:prstGeom prst="rect">
            <a:avLst/>
          </a:prstGeom>
        </p:spPr>
      </p:pic>
      <p:pic>
        <p:nvPicPr>
          <p:cNvPr id="5" name="Picture 4">
            <a:extLst>
              <a:ext uri="{FF2B5EF4-FFF2-40B4-BE49-F238E27FC236}">
                <a16:creationId xmlns:a16="http://schemas.microsoft.com/office/drawing/2014/main" id="{B520E8A5-A69A-4EB5-8C73-1352A518C405}"/>
              </a:ext>
            </a:extLst>
          </p:cNvPr>
          <p:cNvPicPr>
            <a:picLocks noChangeAspect="1"/>
          </p:cNvPicPr>
          <p:nvPr/>
        </p:nvPicPr>
        <p:blipFill>
          <a:blip r:embed="rId3">
            <a:duotone>
              <a:prstClr val="black"/>
              <a:schemeClr val="accent2">
                <a:tint val="45000"/>
                <a:satMod val="400000"/>
              </a:schemeClr>
            </a:duotone>
          </a:blip>
          <a:stretch>
            <a:fillRect/>
          </a:stretch>
        </p:blipFill>
        <p:spPr>
          <a:xfrm>
            <a:off x="801529" y="5153246"/>
            <a:ext cx="7586663" cy="635794"/>
          </a:xfrm>
          <a:prstGeom prst="rect">
            <a:avLst/>
          </a:prstGeom>
        </p:spPr>
      </p:pic>
    </p:spTree>
    <p:extLst>
      <p:ext uri="{BB962C8B-B14F-4D97-AF65-F5344CB8AC3E}">
        <p14:creationId xmlns:p14="http://schemas.microsoft.com/office/powerpoint/2010/main" val="81890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B042-2966-4372-8571-01F720D0D148}"/>
              </a:ext>
            </a:extLst>
          </p:cNvPr>
          <p:cNvSpPr>
            <a:spLocks noGrp="1"/>
          </p:cNvSpPr>
          <p:nvPr>
            <p:ph type="title"/>
          </p:nvPr>
        </p:nvSpPr>
        <p:spPr/>
        <p:txBody>
          <a:bodyPr>
            <a:normAutofit fontScale="90000"/>
          </a:bodyPr>
          <a:lstStyle/>
          <a:p>
            <a:r>
              <a:rPr lang="en-US" dirty="0"/>
              <a:t>Thinking rationally: The “laws of thought” approach</a:t>
            </a:r>
          </a:p>
        </p:txBody>
      </p:sp>
      <p:pic>
        <p:nvPicPr>
          <p:cNvPr id="4" name="Content Placeholder 3">
            <a:extLst>
              <a:ext uri="{FF2B5EF4-FFF2-40B4-BE49-F238E27FC236}">
                <a16:creationId xmlns:a16="http://schemas.microsoft.com/office/drawing/2014/main" id="{E14FC81C-84D6-4633-A9DB-93D4F1CF542B}"/>
              </a:ext>
            </a:extLst>
          </p:cNvPr>
          <p:cNvPicPr>
            <a:picLocks noGrp="1" noChangeAspect="1"/>
          </p:cNvPicPr>
          <p:nvPr>
            <p:ph idx="4294967295"/>
          </p:nvPr>
        </p:nvPicPr>
        <p:blipFill>
          <a:blip r:embed="rId2"/>
          <a:stretch>
            <a:fillRect/>
          </a:stretch>
        </p:blipFill>
        <p:spPr>
          <a:xfrm>
            <a:off x="1238250" y="2011363"/>
            <a:ext cx="6532563" cy="3355975"/>
          </a:xfrm>
          <a:prstGeom prst="rect">
            <a:avLst/>
          </a:prstGeom>
          <a:ln>
            <a:solidFill>
              <a:schemeClr val="accent2"/>
            </a:solidFill>
          </a:ln>
        </p:spPr>
      </p:pic>
    </p:spTree>
    <p:extLst>
      <p:ext uri="{BB962C8B-B14F-4D97-AF65-F5344CB8AC3E}">
        <p14:creationId xmlns:p14="http://schemas.microsoft.com/office/powerpoint/2010/main" val="3113583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06D1-4596-4CC1-91C0-88D9A0AC3815}"/>
              </a:ext>
            </a:extLst>
          </p:cNvPr>
          <p:cNvSpPr>
            <a:spLocks noGrp="1"/>
          </p:cNvSpPr>
          <p:nvPr>
            <p:ph type="title"/>
          </p:nvPr>
        </p:nvSpPr>
        <p:spPr/>
        <p:txBody>
          <a:bodyPr>
            <a:normAutofit fontScale="90000"/>
          </a:bodyPr>
          <a:lstStyle/>
          <a:p>
            <a:r>
              <a:rPr lang="en-US" dirty="0"/>
              <a:t>Acting Rationally: The rational agent approach</a:t>
            </a:r>
          </a:p>
        </p:txBody>
      </p:sp>
      <p:sp>
        <p:nvSpPr>
          <p:cNvPr id="3" name="Content Placeholder 2">
            <a:extLst>
              <a:ext uri="{FF2B5EF4-FFF2-40B4-BE49-F238E27FC236}">
                <a16:creationId xmlns:a16="http://schemas.microsoft.com/office/drawing/2014/main" id="{EE007199-8D36-44CC-90EF-8C18CCCFFA48}"/>
              </a:ext>
            </a:extLst>
          </p:cNvPr>
          <p:cNvSpPr>
            <a:spLocks noGrp="1"/>
          </p:cNvSpPr>
          <p:nvPr>
            <p:ph idx="4294967295"/>
          </p:nvPr>
        </p:nvSpPr>
        <p:spPr>
          <a:xfrm>
            <a:off x="457200" y="1485900"/>
            <a:ext cx="8117681" cy="4038599"/>
          </a:xfrm>
          <a:noFill/>
          <a:ln>
            <a:noFill/>
          </a:ln>
        </p:spPr>
        <p:txBody>
          <a:bodyPr>
            <a:normAutofit fontScale="85000" lnSpcReduction="20000"/>
          </a:bodyPr>
          <a:lstStyle/>
          <a:p>
            <a:pPr algn="just"/>
            <a:r>
              <a:rPr lang="en-US" sz="2100" dirty="0"/>
              <a:t> An </a:t>
            </a:r>
            <a:r>
              <a:rPr lang="en-US" sz="2100" b="1" dirty="0"/>
              <a:t>agent </a:t>
            </a:r>
            <a:r>
              <a:rPr lang="en-US" sz="2100" dirty="0"/>
              <a:t>is just something that acts. Of course, all computer programs do something, but computer agents are expected to do more: operate autonomously, perceive their environment, persist over a prolonged time period, adapt to change, and create and pursue goals. </a:t>
            </a:r>
          </a:p>
          <a:p>
            <a:pPr algn="just"/>
            <a:r>
              <a:rPr lang="en-US" sz="2100" dirty="0">
                <a:solidFill>
                  <a:srgbClr val="FF0000"/>
                </a:solidFill>
              </a:rPr>
              <a:t>A rational agent is one that acts so as to achieve the best outcome or when there is uncertainty, the best-expected outcome.</a:t>
            </a:r>
          </a:p>
          <a:p>
            <a:pPr marL="25400" indent="0" algn="just">
              <a:buNone/>
            </a:pPr>
            <a:endParaRPr lang="en-US" sz="2100" dirty="0">
              <a:solidFill>
                <a:srgbClr val="FF0000"/>
              </a:solidFill>
            </a:endParaRPr>
          </a:p>
          <a:p>
            <a:pPr algn="just"/>
            <a:r>
              <a:rPr lang="en-US" sz="2100" dirty="0"/>
              <a:t>The rational-agent approach has two advantages over the other approaches. </a:t>
            </a:r>
          </a:p>
          <a:p>
            <a:pPr lvl="1" algn="just"/>
            <a:r>
              <a:rPr lang="en-US" sz="2100" dirty="0"/>
              <a:t>First, it is more general than the “laws of thought” approach because the correct inference is just one of several possible mechanisms for achieving rationality. </a:t>
            </a:r>
          </a:p>
          <a:p>
            <a:pPr lvl="1" algn="just"/>
            <a:r>
              <a:rPr lang="en-US" sz="2100" dirty="0"/>
              <a:t>Second, it is </a:t>
            </a:r>
            <a:r>
              <a:rPr lang="en-US" sz="2100" dirty="0">
                <a:solidFill>
                  <a:srgbClr val="FF0000"/>
                </a:solidFill>
              </a:rPr>
              <a:t>more flexible to scientific development </a:t>
            </a:r>
            <a:r>
              <a:rPr lang="en-US" sz="2100" dirty="0"/>
              <a:t>than are approaches based on human behavior or human thought. </a:t>
            </a:r>
          </a:p>
          <a:p>
            <a:pPr algn="just"/>
            <a:r>
              <a:rPr lang="en-US" sz="2100" i="1" dirty="0"/>
              <a:t>Therefore, we will concentrate on general principles of rational agents and on components for constructing them. </a:t>
            </a:r>
          </a:p>
          <a:p>
            <a:pPr algn="just"/>
            <a:endParaRPr lang="en-US" sz="1950" dirty="0"/>
          </a:p>
        </p:txBody>
      </p:sp>
    </p:spTree>
    <p:extLst>
      <p:ext uri="{BB962C8B-B14F-4D97-AF65-F5344CB8AC3E}">
        <p14:creationId xmlns:p14="http://schemas.microsoft.com/office/powerpoint/2010/main" val="1572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Why Learn Control Theory - YouTube">
            <a:extLst>
              <a:ext uri="{FF2B5EF4-FFF2-40B4-BE49-F238E27FC236}">
                <a16:creationId xmlns:a16="http://schemas.microsoft.com/office/drawing/2014/main" id="{B98D658D-49EE-401D-9F05-E3BDB5091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534" y="4738926"/>
            <a:ext cx="1442494" cy="8077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Flow cytometry – accelerating neuroscience research">
            <a:extLst>
              <a:ext uri="{FF2B5EF4-FFF2-40B4-BE49-F238E27FC236}">
                <a16:creationId xmlns:a16="http://schemas.microsoft.com/office/drawing/2014/main" id="{EC9EA4A4-EA8E-4D42-8051-E3A6FE795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649" y="4641540"/>
            <a:ext cx="21431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ow Computational Linguistics Helps to Understand How Language Works |  Technology Networks">
            <a:extLst>
              <a:ext uri="{FF2B5EF4-FFF2-40B4-BE49-F238E27FC236}">
                <a16:creationId xmlns:a16="http://schemas.microsoft.com/office/drawing/2014/main" id="{3BAFAEB3-2415-46DC-BDD4-71A0DC3D7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466" y="3482209"/>
            <a:ext cx="214312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10 Basic Psychology Disciplines | CSP Online">
            <a:extLst>
              <a:ext uri="{FF2B5EF4-FFF2-40B4-BE49-F238E27FC236}">
                <a16:creationId xmlns:a16="http://schemas.microsoft.com/office/drawing/2014/main" id="{43A87C59-7F94-40B1-A8EF-3D15C7AA5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893" y="2309805"/>
            <a:ext cx="2221706" cy="11572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AC5E07-2CC7-42A7-A688-E4178F1C4289}"/>
              </a:ext>
            </a:extLst>
          </p:cNvPr>
          <p:cNvSpPr>
            <a:spLocks noGrp="1"/>
          </p:cNvSpPr>
          <p:nvPr>
            <p:ph type="title"/>
          </p:nvPr>
        </p:nvSpPr>
        <p:spPr/>
        <p:txBody>
          <a:bodyPr>
            <a:normAutofit fontScale="90000"/>
          </a:bodyPr>
          <a:lstStyle/>
          <a:p>
            <a:r>
              <a:rPr lang="en-IN" dirty="0"/>
              <a:t>The Foundations of Artificial Intelligence</a:t>
            </a:r>
          </a:p>
        </p:txBody>
      </p:sp>
      <p:pic>
        <p:nvPicPr>
          <p:cNvPr id="9" name="Picture 8">
            <a:extLst>
              <a:ext uri="{FF2B5EF4-FFF2-40B4-BE49-F238E27FC236}">
                <a16:creationId xmlns:a16="http://schemas.microsoft.com/office/drawing/2014/main" id="{B6059BFD-D8B2-4C6E-8A16-92F7BD0279F9}"/>
              </a:ext>
            </a:extLst>
          </p:cNvPr>
          <p:cNvPicPr>
            <a:picLocks noChangeAspect="1"/>
          </p:cNvPicPr>
          <p:nvPr/>
        </p:nvPicPr>
        <p:blipFill>
          <a:blip r:embed="rId6"/>
          <a:stretch>
            <a:fillRect/>
          </a:stretch>
        </p:blipFill>
        <p:spPr>
          <a:xfrm>
            <a:off x="587258" y="1849173"/>
            <a:ext cx="4402085" cy="700969"/>
          </a:xfrm>
          <a:prstGeom prst="rect">
            <a:avLst/>
          </a:prstGeom>
        </p:spPr>
      </p:pic>
      <p:pic>
        <p:nvPicPr>
          <p:cNvPr id="11" name="Picture 10">
            <a:extLst>
              <a:ext uri="{FF2B5EF4-FFF2-40B4-BE49-F238E27FC236}">
                <a16:creationId xmlns:a16="http://schemas.microsoft.com/office/drawing/2014/main" id="{6BE98DFB-D52B-429B-B3A5-428AFCC0437A}"/>
              </a:ext>
            </a:extLst>
          </p:cNvPr>
          <p:cNvPicPr>
            <a:picLocks noChangeAspect="1"/>
          </p:cNvPicPr>
          <p:nvPr/>
        </p:nvPicPr>
        <p:blipFill>
          <a:blip r:embed="rId7"/>
          <a:stretch>
            <a:fillRect/>
          </a:stretch>
        </p:blipFill>
        <p:spPr>
          <a:xfrm>
            <a:off x="568812" y="2642999"/>
            <a:ext cx="4750594" cy="821531"/>
          </a:xfrm>
          <a:prstGeom prst="rect">
            <a:avLst/>
          </a:prstGeom>
        </p:spPr>
      </p:pic>
      <p:pic>
        <p:nvPicPr>
          <p:cNvPr id="13" name="Picture 12">
            <a:extLst>
              <a:ext uri="{FF2B5EF4-FFF2-40B4-BE49-F238E27FC236}">
                <a16:creationId xmlns:a16="http://schemas.microsoft.com/office/drawing/2014/main" id="{07CA3307-85C6-432F-B1FF-92231A897896}"/>
              </a:ext>
            </a:extLst>
          </p:cNvPr>
          <p:cNvPicPr>
            <a:picLocks noChangeAspect="1"/>
          </p:cNvPicPr>
          <p:nvPr/>
        </p:nvPicPr>
        <p:blipFill>
          <a:blip r:embed="rId8"/>
          <a:stretch>
            <a:fillRect/>
          </a:stretch>
        </p:blipFill>
        <p:spPr>
          <a:xfrm>
            <a:off x="568812" y="3566405"/>
            <a:ext cx="4514850" cy="664369"/>
          </a:xfrm>
          <a:prstGeom prst="rect">
            <a:avLst/>
          </a:prstGeom>
        </p:spPr>
      </p:pic>
      <p:pic>
        <p:nvPicPr>
          <p:cNvPr id="15" name="Picture 14">
            <a:extLst>
              <a:ext uri="{FF2B5EF4-FFF2-40B4-BE49-F238E27FC236}">
                <a16:creationId xmlns:a16="http://schemas.microsoft.com/office/drawing/2014/main" id="{3334A72B-5EED-4BD4-990E-7FE7A5849F5D}"/>
              </a:ext>
            </a:extLst>
          </p:cNvPr>
          <p:cNvPicPr>
            <a:picLocks noChangeAspect="1"/>
          </p:cNvPicPr>
          <p:nvPr/>
        </p:nvPicPr>
        <p:blipFill>
          <a:blip r:embed="rId9"/>
          <a:stretch>
            <a:fillRect/>
          </a:stretch>
        </p:blipFill>
        <p:spPr>
          <a:xfrm>
            <a:off x="555138" y="4320037"/>
            <a:ext cx="3757613" cy="442913"/>
          </a:xfrm>
          <a:prstGeom prst="rect">
            <a:avLst/>
          </a:prstGeom>
        </p:spPr>
      </p:pic>
      <p:pic>
        <p:nvPicPr>
          <p:cNvPr id="17" name="Picture 16">
            <a:extLst>
              <a:ext uri="{FF2B5EF4-FFF2-40B4-BE49-F238E27FC236}">
                <a16:creationId xmlns:a16="http://schemas.microsoft.com/office/drawing/2014/main" id="{803173B8-B4A1-46D3-B76F-8C9F84AFEA55}"/>
              </a:ext>
            </a:extLst>
          </p:cNvPr>
          <p:cNvPicPr>
            <a:picLocks noChangeAspect="1"/>
          </p:cNvPicPr>
          <p:nvPr/>
        </p:nvPicPr>
        <p:blipFill>
          <a:blip r:embed="rId10"/>
          <a:stretch>
            <a:fillRect/>
          </a:stretch>
        </p:blipFill>
        <p:spPr>
          <a:xfrm>
            <a:off x="568812" y="4843617"/>
            <a:ext cx="3836194" cy="214313"/>
          </a:xfrm>
          <a:prstGeom prst="rect">
            <a:avLst/>
          </a:prstGeom>
        </p:spPr>
      </p:pic>
      <p:pic>
        <p:nvPicPr>
          <p:cNvPr id="19" name="Picture 18">
            <a:extLst>
              <a:ext uri="{FF2B5EF4-FFF2-40B4-BE49-F238E27FC236}">
                <a16:creationId xmlns:a16="http://schemas.microsoft.com/office/drawing/2014/main" id="{25A9399B-ED51-426E-AF6A-4CAD4A2F6055}"/>
              </a:ext>
            </a:extLst>
          </p:cNvPr>
          <p:cNvPicPr>
            <a:picLocks noChangeAspect="1"/>
          </p:cNvPicPr>
          <p:nvPr/>
        </p:nvPicPr>
        <p:blipFill>
          <a:blip r:embed="rId11"/>
          <a:stretch>
            <a:fillRect/>
          </a:stretch>
        </p:blipFill>
        <p:spPr>
          <a:xfrm>
            <a:off x="587258" y="5241615"/>
            <a:ext cx="3817748" cy="471488"/>
          </a:xfrm>
          <a:prstGeom prst="rect">
            <a:avLst/>
          </a:prstGeom>
        </p:spPr>
      </p:pic>
      <p:pic>
        <p:nvPicPr>
          <p:cNvPr id="7170" name="Picture 2" descr="Why Your Board Needs A Chief Philosophy Officer">
            <a:extLst>
              <a:ext uri="{FF2B5EF4-FFF2-40B4-BE49-F238E27FC236}">
                <a16:creationId xmlns:a16="http://schemas.microsoft.com/office/drawing/2014/main" id="{DB544626-3539-4AA3-9252-022E4FF038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41894" y="829883"/>
            <a:ext cx="1340318" cy="8919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alculus — The Mathematics of 'Change' | by Gaurav Goel | Towards Data  Science">
            <a:extLst>
              <a:ext uri="{FF2B5EF4-FFF2-40B4-BE49-F238E27FC236}">
                <a16:creationId xmlns:a16="http://schemas.microsoft.com/office/drawing/2014/main" id="{7D94CF1C-5674-4F15-850E-55CE12A299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7306" y="1688242"/>
            <a:ext cx="1396943" cy="92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13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504E-5E53-49E4-AB9C-FD12CAC2498C}"/>
              </a:ext>
            </a:extLst>
          </p:cNvPr>
          <p:cNvSpPr>
            <a:spLocks noGrp="1"/>
          </p:cNvSpPr>
          <p:nvPr>
            <p:ph type="title"/>
          </p:nvPr>
        </p:nvSpPr>
        <p:spPr/>
        <p:txBody>
          <a:bodyPr>
            <a:normAutofit/>
          </a:bodyPr>
          <a:lstStyle/>
          <a:p>
            <a:r>
              <a:rPr lang="en-US" dirty="0"/>
              <a:t>AI History</a:t>
            </a:r>
          </a:p>
        </p:txBody>
      </p:sp>
      <p:sp>
        <p:nvSpPr>
          <p:cNvPr id="3" name="Content Placeholder 2">
            <a:extLst>
              <a:ext uri="{FF2B5EF4-FFF2-40B4-BE49-F238E27FC236}">
                <a16:creationId xmlns:a16="http://schemas.microsoft.com/office/drawing/2014/main" id="{4993ACFB-35DF-46CC-A5C8-841AD8F6FAD8}"/>
              </a:ext>
            </a:extLst>
          </p:cNvPr>
          <p:cNvSpPr>
            <a:spLocks noGrp="1"/>
          </p:cNvSpPr>
          <p:nvPr>
            <p:ph idx="4294967295"/>
          </p:nvPr>
        </p:nvSpPr>
        <p:spPr>
          <a:xfrm>
            <a:off x="1600200" y="2241550"/>
            <a:ext cx="7543800" cy="3017838"/>
          </a:xfrm>
        </p:spPr>
        <p:txBody>
          <a:bodyPr/>
          <a:lstStyle/>
          <a:p>
            <a:pPr marL="0" indent="0">
              <a:buNone/>
            </a:pPr>
            <a:r>
              <a:rPr lang="en-US"/>
              <a:t> </a:t>
            </a:r>
            <a:endParaRPr lang="en-US" dirty="0"/>
          </a:p>
        </p:txBody>
      </p:sp>
      <p:pic>
        <p:nvPicPr>
          <p:cNvPr id="4" name="Picture 3">
            <a:extLst>
              <a:ext uri="{FF2B5EF4-FFF2-40B4-BE49-F238E27FC236}">
                <a16:creationId xmlns:a16="http://schemas.microsoft.com/office/drawing/2014/main" id="{709A4B56-4B7E-41E8-8BBF-F7379842E603}"/>
              </a:ext>
            </a:extLst>
          </p:cNvPr>
          <p:cNvPicPr>
            <a:picLocks noChangeAspect="1"/>
          </p:cNvPicPr>
          <p:nvPr/>
        </p:nvPicPr>
        <p:blipFill>
          <a:blip r:embed="rId2"/>
          <a:stretch>
            <a:fillRect/>
          </a:stretch>
        </p:blipFill>
        <p:spPr>
          <a:xfrm>
            <a:off x="821418" y="1415460"/>
            <a:ext cx="7721598" cy="4286630"/>
          </a:xfrm>
          <a:prstGeom prst="rect">
            <a:avLst/>
          </a:prstGeom>
        </p:spPr>
      </p:pic>
    </p:spTree>
    <p:extLst>
      <p:ext uri="{BB962C8B-B14F-4D97-AF65-F5344CB8AC3E}">
        <p14:creationId xmlns:p14="http://schemas.microsoft.com/office/powerpoint/2010/main" val="103343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7860-EEE5-4588-9E5C-B0180A75DBEE}"/>
              </a:ext>
            </a:extLst>
          </p:cNvPr>
          <p:cNvSpPr>
            <a:spLocks noGrp="1"/>
          </p:cNvSpPr>
          <p:nvPr>
            <p:ph type="title"/>
          </p:nvPr>
        </p:nvSpPr>
        <p:spPr/>
        <p:txBody>
          <a:bodyPr/>
          <a:lstStyle/>
          <a:p>
            <a:r>
              <a:rPr lang="en-US" dirty="0"/>
              <a:t>AI Tasks</a:t>
            </a:r>
          </a:p>
        </p:txBody>
      </p:sp>
      <p:pic>
        <p:nvPicPr>
          <p:cNvPr id="4" name="Picture 3">
            <a:extLst>
              <a:ext uri="{FF2B5EF4-FFF2-40B4-BE49-F238E27FC236}">
                <a16:creationId xmlns:a16="http://schemas.microsoft.com/office/drawing/2014/main" id="{723141AE-3160-4B8C-B773-80DC9085EBC9}"/>
              </a:ext>
            </a:extLst>
          </p:cNvPr>
          <p:cNvPicPr>
            <a:picLocks noChangeAspect="1"/>
          </p:cNvPicPr>
          <p:nvPr/>
        </p:nvPicPr>
        <p:blipFill>
          <a:blip r:embed="rId2">
            <a:duotone>
              <a:schemeClr val="accent2">
                <a:shade val="45000"/>
                <a:satMod val="135000"/>
              </a:schemeClr>
              <a:prstClr val="white"/>
            </a:duotone>
          </a:blip>
          <a:stretch>
            <a:fillRect/>
          </a:stretch>
        </p:blipFill>
        <p:spPr>
          <a:xfrm>
            <a:off x="619297" y="1495426"/>
            <a:ext cx="7966450" cy="4105274"/>
          </a:xfrm>
          <a:prstGeom prst="rect">
            <a:avLst/>
          </a:prstGeom>
        </p:spPr>
      </p:pic>
    </p:spTree>
    <p:extLst>
      <p:ext uri="{BB962C8B-B14F-4D97-AF65-F5344CB8AC3E}">
        <p14:creationId xmlns:p14="http://schemas.microsoft.com/office/powerpoint/2010/main" val="290143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C8C8-DF18-414E-BE1B-DE11D39F0BCF}"/>
              </a:ext>
            </a:extLst>
          </p:cNvPr>
          <p:cNvSpPr>
            <a:spLocks noGrp="1"/>
          </p:cNvSpPr>
          <p:nvPr>
            <p:ph type="title"/>
          </p:nvPr>
        </p:nvSpPr>
        <p:spPr/>
        <p:txBody>
          <a:bodyPr/>
          <a:lstStyle/>
          <a:p>
            <a:r>
              <a:rPr lang="en-US" dirty="0"/>
              <a:t>Problems in AI</a:t>
            </a:r>
          </a:p>
        </p:txBody>
      </p:sp>
      <p:sp>
        <p:nvSpPr>
          <p:cNvPr id="3" name="Content Placeholder 2">
            <a:extLst>
              <a:ext uri="{FF2B5EF4-FFF2-40B4-BE49-F238E27FC236}">
                <a16:creationId xmlns:a16="http://schemas.microsoft.com/office/drawing/2014/main" id="{A5A781F1-400C-4D37-A19C-5B7C5B3386D6}"/>
              </a:ext>
            </a:extLst>
          </p:cNvPr>
          <p:cNvSpPr>
            <a:spLocks noGrp="1"/>
          </p:cNvSpPr>
          <p:nvPr>
            <p:ph idx="4294967295"/>
          </p:nvPr>
        </p:nvSpPr>
        <p:spPr>
          <a:xfrm>
            <a:off x="609599" y="1417637"/>
            <a:ext cx="8077201" cy="3887787"/>
          </a:xfrm>
        </p:spPr>
        <p:txBody>
          <a:bodyPr>
            <a:noAutofit/>
          </a:bodyPr>
          <a:lstStyle/>
          <a:p>
            <a:pPr marL="25400" indent="0" algn="l">
              <a:lnSpc>
                <a:spcPct val="100000"/>
              </a:lnSpc>
              <a:buNone/>
            </a:pPr>
            <a:r>
              <a:rPr lang="en-US" sz="2400" dirty="0">
                <a:solidFill>
                  <a:srgbClr val="231F20"/>
                </a:solidFill>
                <a:latin typeface="Times New Roman" panose="02020603050405020304" pitchFamily="18" charset="0"/>
              </a:rPr>
              <a:t>Artificial Intelligence research during the last three decades has concluded that </a:t>
            </a:r>
            <a:r>
              <a:rPr lang="en-US" sz="2400" i="1" dirty="0">
                <a:solidFill>
                  <a:srgbClr val="FF0000"/>
                </a:solidFill>
                <a:latin typeface="Times New Roman" panose="02020603050405020304" pitchFamily="18" charset="0"/>
              </a:rPr>
              <a:t>Intelligence requires knowledge</a:t>
            </a:r>
            <a:r>
              <a:rPr lang="en-US" sz="2400" dirty="0">
                <a:solidFill>
                  <a:srgbClr val="231F20"/>
                </a:solidFill>
                <a:latin typeface="Times New Roman" panose="02020603050405020304" pitchFamily="18" charset="0"/>
              </a:rPr>
              <a:t>. To compensate for overwhelming quality, knowledge possesses less desirable properties.</a:t>
            </a:r>
          </a:p>
          <a:p>
            <a:pPr lvl="1"/>
            <a:r>
              <a:rPr lang="en-US" sz="2400" dirty="0">
                <a:solidFill>
                  <a:srgbClr val="231F20"/>
                </a:solidFill>
                <a:latin typeface="Times New Roman" panose="02020603050405020304" pitchFamily="18" charset="0"/>
              </a:rPr>
              <a:t> It is huge.</a:t>
            </a:r>
          </a:p>
          <a:p>
            <a:pPr lvl="1"/>
            <a:r>
              <a:rPr lang="en-US" sz="2400" dirty="0">
                <a:solidFill>
                  <a:srgbClr val="231F20"/>
                </a:solidFill>
                <a:latin typeface="Times New Roman" panose="02020603050405020304" pitchFamily="18" charset="0"/>
              </a:rPr>
              <a:t> It is difficult to characterize correctly.</a:t>
            </a:r>
          </a:p>
          <a:p>
            <a:pPr lvl="1"/>
            <a:r>
              <a:rPr lang="en-US" sz="2400" dirty="0">
                <a:solidFill>
                  <a:srgbClr val="231F20"/>
                </a:solidFill>
                <a:latin typeface="Times New Roman" panose="02020603050405020304" pitchFamily="18" charset="0"/>
              </a:rPr>
              <a:t> It is constantly varying, continuous in nature</a:t>
            </a:r>
          </a:p>
          <a:p>
            <a:pPr lvl="1"/>
            <a:r>
              <a:rPr lang="en-US" sz="2400" dirty="0">
                <a:solidFill>
                  <a:srgbClr val="231F20"/>
                </a:solidFill>
                <a:latin typeface="Times New Roman" panose="02020603050405020304" pitchFamily="18" charset="0"/>
              </a:rPr>
              <a:t> It differs from data by being organized in a way that corresponds to its application.</a:t>
            </a:r>
          </a:p>
          <a:p>
            <a:pPr lvl="1"/>
            <a:r>
              <a:rPr lang="en-US" sz="2400" dirty="0">
                <a:solidFill>
                  <a:srgbClr val="231F20"/>
                </a:solidFill>
                <a:latin typeface="Times New Roman" panose="02020603050405020304" pitchFamily="18" charset="0"/>
              </a:rPr>
              <a:t> It is complicated</a:t>
            </a:r>
            <a:endParaRPr lang="en-US" sz="2400" dirty="0"/>
          </a:p>
        </p:txBody>
      </p:sp>
    </p:spTree>
    <p:extLst>
      <p:ext uri="{BB962C8B-B14F-4D97-AF65-F5344CB8AC3E}">
        <p14:creationId xmlns:p14="http://schemas.microsoft.com/office/powerpoint/2010/main" val="176684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34A6-5485-4E0E-B457-674BFE5A9145}"/>
              </a:ext>
            </a:extLst>
          </p:cNvPr>
          <p:cNvSpPr>
            <a:spLocks noGrp="1"/>
          </p:cNvSpPr>
          <p:nvPr>
            <p:ph type="title"/>
          </p:nvPr>
        </p:nvSpPr>
        <p:spPr>
          <a:xfrm>
            <a:off x="331264" y="313434"/>
            <a:ext cx="8181805" cy="1667766"/>
          </a:xfrm>
        </p:spPr>
        <p:txBody>
          <a:bodyPr spcFirstLastPara="1" vert="horz" wrap="square" lIns="68580" tIns="34290" rIns="68580" bIns="34290" rtlCol="0" anchor="b" anchorCtr="0">
            <a:normAutofit/>
          </a:bodyPr>
          <a:lstStyle/>
          <a:p>
            <a:r>
              <a:rPr lang="en-US" sz="3600" dirty="0">
                <a:solidFill>
                  <a:schemeClr val="tx1">
                    <a:lumMod val="85000"/>
                    <a:lumOff val="15000"/>
                  </a:schemeClr>
                </a:solidFill>
              </a:rPr>
              <a:t>PRINCIPLES OF  ARTIFICIAL INTELLIGENCE </a:t>
            </a:r>
            <a:br>
              <a:rPr lang="en-US" sz="3600" dirty="0">
                <a:solidFill>
                  <a:schemeClr val="tx1">
                    <a:lumMod val="85000"/>
                    <a:lumOff val="15000"/>
                  </a:schemeClr>
                </a:solidFill>
              </a:rPr>
            </a:br>
            <a:r>
              <a:rPr lang="en-US" sz="3600" dirty="0">
                <a:solidFill>
                  <a:schemeClr val="tx1">
                    <a:lumMod val="85000"/>
                    <a:lumOff val="15000"/>
                  </a:schemeClr>
                </a:solidFill>
              </a:rPr>
              <a:t>(AI19341)</a:t>
            </a:r>
          </a:p>
        </p:txBody>
      </p:sp>
      <p:pic>
        <p:nvPicPr>
          <p:cNvPr id="16" name="Graphic 5" descr="Robot">
            <a:extLst>
              <a:ext uri="{FF2B5EF4-FFF2-40B4-BE49-F238E27FC236}">
                <a16:creationId xmlns:a16="http://schemas.microsoft.com/office/drawing/2014/main" id="{CB102969-F9B6-4B8D-A066-E923636F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8875" y="2816524"/>
            <a:ext cx="3381375" cy="1879883"/>
          </a:xfrm>
          <a:prstGeom prst="rect">
            <a:avLst/>
          </a:prstGeom>
        </p:spPr>
      </p:pic>
      <p:cxnSp>
        <p:nvCxnSpPr>
          <p:cNvPr id="29" name="Straight Connector 28">
            <a:extLst>
              <a:ext uri="{FF2B5EF4-FFF2-40B4-BE49-F238E27FC236}">
                <a16:creationId xmlns:a16="http://schemas.microsoft.com/office/drawing/2014/main" id="{432529AB-8F99-47FB-91B5-93565E543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6369" y="4932531"/>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075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F3FB-F504-43A7-83A3-07928C362D67}"/>
              </a:ext>
            </a:extLst>
          </p:cNvPr>
          <p:cNvSpPr>
            <a:spLocks noGrp="1"/>
          </p:cNvSpPr>
          <p:nvPr>
            <p:ph type="title"/>
          </p:nvPr>
        </p:nvSpPr>
        <p:spPr/>
        <p:txBody>
          <a:bodyPr/>
          <a:lstStyle/>
          <a:p>
            <a:r>
              <a:rPr lang="en-US" dirty="0"/>
              <a:t>Problems in AI</a:t>
            </a:r>
          </a:p>
        </p:txBody>
      </p:sp>
      <p:sp>
        <p:nvSpPr>
          <p:cNvPr id="3" name="Content Placeholder 2">
            <a:extLst>
              <a:ext uri="{FF2B5EF4-FFF2-40B4-BE49-F238E27FC236}">
                <a16:creationId xmlns:a16="http://schemas.microsoft.com/office/drawing/2014/main" id="{EE06F08E-4A2E-4F9A-8660-CF8D9A622581}"/>
              </a:ext>
            </a:extLst>
          </p:cNvPr>
          <p:cNvSpPr>
            <a:spLocks noGrp="1"/>
          </p:cNvSpPr>
          <p:nvPr>
            <p:ph idx="4294967295"/>
          </p:nvPr>
        </p:nvSpPr>
        <p:spPr>
          <a:xfrm>
            <a:off x="561975" y="1257300"/>
            <a:ext cx="8229600" cy="4525963"/>
          </a:xfrm>
        </p:spPr>
        <p:txBody>
          <a:bodyPr>
            <a:normAutofit/>
          </a:bodyPr>
          <a:lstStyle/>
          <a:p>
            <a:pPr marL="25400" indent="0">
              <a:buNone/>
            </a:pPr>
            <a:r>
              <a:rPr lang="en-US" sz="2800" dirty="0"/>
              <a:t>To deal with the AI model we have to consider the following questions:</a:t>
            </a:r>
          </a:p>
          <a:p>
            <a:pPr>
              <a:buFont typeface="Arial" panose="020B0604020202020204" pitchFamily="34" charset="0"/>
              <a:buChar char="•"/>
            </a:pPr>
            <a:r>
              <a:rPr lang="en-US" sz="2800" dirty="0">
                <a:solidFill>
                  <a:srgbClr val="FF0000"/>
                </a:solidFill>
              </a:rPr>
              <a:t>What are the underlying assumptions about intelligence?</a:t>
            </a:r>
          </a:p>
          <a:p>
            <a:pPr>
              <a:buFont typeface="Arial" panose="020B0604020202020204" pitchFamily="34" charset="0"/>
              <a:buChar char="•"/>
            </a:pPr>
            <a:r>
              <a:rPr lang="en-US" sz="2800" dirty="0">
                <a:solidFill>
                  <a:srgbClr val="00B050"/>
                </a:solidFill>
              </a:rPr>
              <a:t>What kinds of techniques will be useful for solving AI problems?</a:t>
            </a:r>
          </a:p>
          <a:p>
            <a:pPr>
              <a:buFont typeface="Arial" panose="020B0604020202020204" pitchFamily="34" charset="0"/>
              <a:buChar char="•"/>
            </a:pPr>
            <a:r>
              <a:rPr lang="en-US" sz="2800" dirty="0">
                <a:solidFill>
                  <a:srgbClr val="FF0000"/>
                </a:solidFill>
              </a:rPr>
              <a:t>At what level human intelligence can be modeled?</a:t>
            </a:r>
          </a:p>
          <a:p>
            <a:pPr>
              <a:buFont typeface="Arial" panose="020B0604020202020204" pitchFamily="34" charset="0"/>
              <a:buChar char="•"/>
            </a:pPr>
            <a:r>
              <a:rPr lang="en-US" sz="2800" dirty="0">
                <a:solidFill>
                  <a:srgbClr val="00B050"/>
                </a:solidFill>
              </a:rPr>
              <a:t>When to realize an intelligent program has been built?</a:t>
            </a:r>
          </a:p>
        </p:txBody>
      </p:sp>
    </p:spTree>
    <p:extLst>
      <p:ext uri="{BB962C8B-B14F-4D97-AF65-F5344CB8AC3E}">
        <p14:creationId xmlns:p14="http://schemas.microsoft.com/office/powerpoint/2010/main" val="397878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B9C5-0641-4075-B8FC-5E6371E6DE06}"/>
              </a:ext>
            </a:extLst>
          </p:cNvPr>
          <p:cNvSpPr>
            <a:spLocks noGrp="1"/>
          </p:cNvSpPr>
          <p:nvPr>
            <p:ph type="title"/>
          </p:nvPr>
        </p:nvSpPr>
        <p:spPr/>
        <p:txBody>
          <a:bodyPr/>
          <a:lstStyle/>
          <a:p>
            <a:r>
              <a:rPr lang="en-US"/>
              <a:t>What is an AI technique?</a:t>
            </a:r>
            <a:endParaRPr lang="en-US" dirty="0"/>
          </a:p>
        </p:txBody>
      </p:sp>
      <p:sp>
        <p:nvSpPr>
          <p:cNvPr id="3" name="Content Placeholder 2">
            <a:extLst>
              <a:ext uri="{FF2B5EF4-FFF2-40B4-BE49-F238E27FC236}">
                <a16:creationId xmlns:a16="http://schemas.microsoft.com/office/drawing/2014/main" id="{1066D1A4-334E-4368-895F-527A9DC31FA3}"/>
              </a:ext>
            </a:extLst>
          </p:cNvPr>
          <p:cNvSpPr>
            <a:spLocks noGrp="1"/>
          </p:cNvSpPr>
          <p:nvPr>
            <p:ph idx="4294967295"/>
          </p:nvPr>
        </p:nvSpPr>
        <p:spPr>
          <a:xfrm>
            <a:off x="457200" y="1417638"/>
            <a:ext cx="7886700" cy="4202112"/>
          </a:xfrm>
        </p:spPr>
        <p:txBody>
          <a:bodyPr>
            <a:normAutofit lnSpcReduction="10000"/>
          </a:bodyPr>
          <a:lstStyle/>
          <a:p>
            <a:pPr marL="25400" indent="0">
              <a:buNone/>
            </a:pPr>
            <a:r>
              <a:rPr lang="en-US" sz="2000" dirty="0"/>
              <a:t>It is a method that exploits knowledge that should be represented in such a way that:</a:t>
            </a:r>
          </a:p>
          <a:p>
            <a:pPr lvl="1"/>
            <a:r>
              <a:rPr lang="en-US" sz="2000" dirty="0"/>
              <a:t> The knowledge captures </a:t>
            </a:r>
            <a:r>
              <a:rPr lang="en-US" sz="2000" dirty="0">
                <a:solidFill>
                  <a:srgbClr val="FF0000"/>
                </a:solidFill>
              </a:rPr>
              <a:t>generalizations </a:t>
            </a:r>
            <a:r>
              <a:rPr lang="en-US" sz="2000" dirty="0"/>
              <a:t>that share properties</a:t>
            </a:r>
          </a:p>
          <a:p>
            <a:pPr lvl="1"/>
            <a:r>
              <a:rPr lang="en-US" sz="2000" dirty="0"/>
              <a:t>It can be </a:t>
            </a:r>
            <a:r>
              <a:rPr lang="en-US" sz="2000" dirty="0">
                <a:solidFill>
                  <a:srgbClr val="FF0000"/>
                </a:solidFill>
              </a:rPr>
              <a:t>understood by people </a:t>
            </a:r>
            <a:r>
              <a:rPr lang="en-US" sz="2000" dirty="0"/>
              <a:t>who must provide it—even though the bulk of the data for many programs comes automatically from readings.</a:t>
            </a:r>
          </a:p>
          <a:p>
            <a:pPr lvl="1"/>
            <a:r>
              <a:rPr lang="en-US" sz="2000" dirty="0"/>
              <a:t>It can easily be </a:t>
            </a:r>
            <a:r>
              <a:rPr lang="en-US" sz="2000" dirty="0">
                <a:solidFill>
                  <a:srgbClr val="FF0000"/>
                </a:solidFill>
              </a:rPr>
              <a:t>modified to correct errors </a:t>
            </a:r>
            <a:r>
              <a:rPr lang="en-US" sz="2000" dirty="0"/>
              <a:t>and to </a:t>
            </a:r>
            <a:r>
              <a:rPr lang="en-US" sz="2000" dirty="0">
                <a:solidFill>
                  <a:srgbClr val="FF0000"/>
                </a:solidFill>
              </a:rPr>
              <a:t>reflect changes </a:t>
            </a:r>
            <a:r>
              <a:rPr lang="en-US" sz="2000" dirty="0"/>
              <a:t>in the world</a:t>
            </a:r>
          </a:p>
          <a:p>
            <a:pPr lvl="1"/>
            <a:r>
              <a:rPr lang="en-US" sz="2000" dirty="0"/>
              <a:t>It can be </a:t>
            </a:r>
            <a:r>
              <a:rPr lang="en-US" sz="2000" dirty="0">
                <a:solidFill>
                  <a:srgbClr val="FF0000"/>
                </a:solidFill>
              </a:rPr>
              <a:t>used in  many situations, </a:t>
            </a:r>
            <a:r>
              <a:rPr lang="en-US" sz="2000" dirty="0"/>
              <a:t>even if it is not totally accurate or complete</a:t>
            </a:r>
          </a:p>
          <a:p>
            <a:pPr lvl="1"/>
            <a:r>
              <a:rPr lang="en-US" sz="2000" dirty="0"/>
              <a:t>It can be used to </a:t>
            </a:r>
            <a:r>
              <a:rPr lang="en-US" sz="2000" dirty="0">
                <a:solidFill>
                  <a:srgbClr val="FF0000"/>
                </a:solidFill>
              </a:rPr>
              <a:t>help  overcome its sheer bulk </a:t>
            </a:r>
            <a:r>
              <a:rPr lang="en-US" sz="2000" dirty="0"/>
              <a:t>by helping to narrow the range of possibilities that must usually be considered</a:t>
            </a:r>
          </a:p>
          <a:p>
            <a:endParaRPr lang="en-US" sz="1800" dirty="0"/>
          </a:p>
          <a:p>
            <a:endParaRPr lang="en-US" sz="1800" dirty="0"/>
          </a:p>
          <a:p>
            <a:endParaRPr lang="en-US" dirty="0"/>
          </a:p>
        </p:txBody>
      </p:sp>
    </p:spTree>
    <p:extLst>
      <p:ext uri="{BB962C8B-B14F-4D97-AF65-F5344CB8AC3E}">
        <p14:creationId xmlns:p14="http://schemas.microsoft.com/office/powerpoint/2010/main" val="514589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AI Techniques</a:t>
            </a:r>
          </a:p>
        </p:txBody>
      </p:sp>
      <p:sp>
        <p:nvSpPr>
          <p:cNvPr id="3" name="Content Placeholder 2">
            <a:extLst>
              <a:ext uri="{FF2B5EF4-FFF2-40B4-BE49-F238E27FC236}">
                <a16:creationId xmlns:a16="http://schemas.microsoft.com/office/drawing/2014/main" id="{F88D9C5C-5842-49AF-BD2A-EE23CD8F7598}"/>
              </a:ext>
            </a:extLst>
          </p:cNvPr>
          <p:cNvSpPr>
            <a:spLocks noGrp="1"/>
          </p:cNvSpPr>
          <p:nvPr>
            <p:ph idx="4294967295"/>
          </p:nvPr>
        </p:nvSpPr>
        <p:spPr>
          <a:xfrm>
            <a:off x="342900" y="1417638"/>
            <a:ext cx="8229600" cy="4525963"/>
          </a:xfrm>
        </p:spPr>
        <p:txBody>
          <a:bodyPr/>
          <a:lstStyle/>
          <a:p>
            <a:pPr lvl="1">
              <a:buFont typeface="Wingdings" panose="05000000000000000000" pitchFamily="2" charset="2"/>
              <a:buChar char="q"/>
            </a:pPr>
            <a:endParaRPr lang="en-US" sz="1400" dirty="0"/>
          </a:p>
          <a:p>
            <a:pPr algn="just">
              <a:buFont typeface="Wingdings" panose="05000000000000000000" pitchFamily="2" charset="2"/>
              <a:buChar char="q"/>
            </a:pPr>
            <a:r>
              <a:rPr lang="en-US" sz="2400" dirty="0"/>
              <a:t>It is possible to solve AI problems without using AI techniques and also Non-AI-problems can be solved using AI –techniques.</a:t>
            </a:r>
          </a:p>
          <a:p>
            <a:pPr>
              <a:buFont typeface="Wingdings" panose="05000000000000000000" pitchFamily="2" charset="2"/>
              <a:buChar char="q"/>
            </a:pPr>
            <a:r>
              <a:rPr lang="en-US" sz="2400" dirty="0"/>
              <a:t> AI techniques are problem-independent.</a:t>
            </a:r>
          </a:p>
          <a:p>
            <a:pPr marL="25400" indent="0">
              <a:buNone/>
            </a:pPr>
            <a:endParaRPr lang="en-US" dirty="0"/>
          </a:p>
        </p:txBody>
      </p:sp>
      <p:sp>
        <p:nvSpPr>
          <p:cNvPr id="4" name="Footer Placeholder 3">
            <a:extLst>
              <a:ext uri="{FF2B5EF4-FFF2-40B4-BE49-F238E27FC236}">
                <a16:creationId xmlns:a16="http://schemas.microsoft.com/office/drawing/2014/main" id="{1079A21F-1439-4BFA-95F7-0089307391D8}"/>
              </a:ext>
            </a:extLst>
          </p:cNvPr>
          <p:cNvSpPr>
            <a:spLocks noGrp="1"/>
          </p:cNvSpPr>
          <p:nvPr>
            <p:ph type="ftr" sz="quarter" idx="4294967295"/>
          </p:nvPr>
        </p:nvSpPr>
        <p:spPr>
          <a:xfrm>
            <a:off x="0" y="6356350"/>
            <a:ext cx="2895600" cy="365125"/>
          </a:xfrm>
        </p:spPr>
        <p:txBody>
          <a:bodyPr/>
          <a:lstStyle/>
          <a:p>
            <a:r>
              <a:rPr lang="en-US"/>
              <a:t>POAI-Susmita Mishra</a:t>
            </a:r>
          </a:p>
        </p:txBody>
      </p:sp>
    </p:spTree>
    <p:extLst>
      <p:ext uri="{BB962C8B-B14F-4D97-AF65-F5344CB8AC3E}">
        <p14:creationId xmlns:p14="http://schemas.microsoft.com/office/powerpoint/2010/main" val="200395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sp>
        <p:nvSpPr>
          <p:cNvPr id="4" name="Content Placeholder 3">
            <a:extLst>
              <a:ext uri="{FF2B5EF4-FFF2-40B4-BE49-F238E27FC236}">
                <a16:creationId xmlns:a16="http://schemas.microsoft.com/office/drawing/2014/main" id="{1E22EA9B-2A16-46A1-9A0F-7FB3C3F125F9}"/>
              </a:ext>
            </a:extLst>
          </p:cNvPr>
          <p:cNvSpPr>
            <a:spLocks noGrp="1"/>
          </p:cNvSpPr>
          <p:nvPr>
            <p:ph idx="4294967295"/>
          </p:nvPr>
        </p:nvSpPr>
        <p:spPr>
          <a:xfrm>
            <a:off x="457200" y="781050"/>
            <a:ext cx="8229600" cy="4800600"/>
          </a:xfrm>
        </p:spPr>
        <p:txBody>
          <a:bodyPr>
            <a:noAutofit/>
          </a:bodyPr>
          <a:lstStyle/>
          <a:p>
            <a:pPr algn="just"/>
            <a:r>
              <a:rPr lang="en-US" sz="1800" b="0" i="0" u="none" strike="noStrike" baseline="0" dirty="0">
                <a:solidFill>
                  <a:srgbClr val="231F20"/>
                </a:solidFill>
                <a:latin typeface="Times New Roman" panose="02020603050405020304" pitchFamily="18" charset="0"/>
              </a:rPr>
              <a:t>The Tic-Tac-Toe game consists of a nine-element vector called BOARD; it represents the numbers 1 to 9 in three rows. An element contains the value 0 for blank, 1 for X, and 2 for O. </a:t>
            </a:r>
          </a:p>
          <a:p>
            <a:pPr algn="just"/>
            <a:r>
              <a:rPr lang="en-US" sz="1800" b="0" i="0" u="none" strike="noStrike" baseline="0" dirty="0">
                <a:solidFill>
                  <a:srgbClr val="231F20"/>
                </a:solidFill>
                <a:latin typeface="Times New Roman" panose="02020603050405020304" pitchFamily="18" charset="0"/>
              </a:rPr>
              <a:t>A MOVETABLE vector consists of 19,683 elements (3</a:t>
            </a:r>
            <a:r>
              <a:rPr lang="en-US" sz="1800" b="0" i="0" u="none" strike="noStrike" baseline="30000" dirty="0">
                <a:solidFill>
                  <a:srgbClr val="231F20"/>
                </a:solidFill>
                <a:latin typeface="Times New Roman" panose="02020603050405020304" pitchFamily="18" charset="0"/>
              </a:rPr>
              <a:t>9</a:t>
            </a:r>
            <a:r>
              <a:rPr lang="en-US" sz="1800" b="0" i="0" u="none" strike="noStrike" baseline="0" dirty="0">
                <a:solidFill>
                  <a:srgbClr val="231F20"/>
                </a:solidFill>
                <a:latin typeface="Times New Roman" panose="02020603050405020304" pitchFamily="18" charset="0"/>
              </a:rPr>
              <a:t>) and is needed where each element is a nine-element vector. The contents of the vector are specially chosen to help the algorithm.</a:t>
            </a:r>
          </a:p>
          <a:p>
            <a:pPr algn="l"/>
            <a:r>
              <a:rPr lang="en-US" sz="1800" b="0" i="0" u="none" strike="noStrike" baseline="0" dirty="0">
                <a:solidFill>
                  <a:srgbClr val="231F20"/>
                </a:solidFill>
                <a:latin typeface="Times New Roman" panose="02020603050405020304" pitchFamily="18" charset="0"/>
              </a:rPr>
              <a:t>The algorithm makes moves by pursuing the following:</a:t>
            </a:r>
          </a:p>
          <a:p>
            <a:pPr marL="25400" indent="0" algn="l">
              <a:buNone/>
            </a:pPr>
            <a:r>
              <a:rPr lang="en-US" sz="1800" b="0" i="0" u="none" strike="noStrike" baseline="0" dirty="0">
                <a:solidFill>
                  <a:srgbClr val="231F20"/>
                </a:solidFill>
                <a:latin typeface="Times New Roman" panose="02020603050405020304" pitchFamily="18" charset="0"/>
              </a:rPr>
              <a:t>1. View the vector as a ternary number. Convert it to a decimal number.</a:t>
            </a:r>
          </a:p>
          <a:p>
            <a:pPr marL="25400" indent="0" algn="l">
              <a:buNone/>
            </a:pPr>
            <a:r>
              <a:rPr lang="en-US" sz="1800" b="0" i="0" u="none" strike="noStrike" baseline="0" dirty="0">
                <a:solidFill>
                  <a:srgbClr val="000000"/>
                </a:solidFill>
                <a:latin typeface="Times New Roman" panose="02020603050405020304" pitchFamily="18" charset="0"/>
              </a:rPr>
              <a:t>2. </a:t>
            </a:r>
            <a:r>
              <a:rPr lang="en-US" sz="1800" b="0" i="0" u="none" strike="noStrike" baseline="0" dirty="0">
                <a:solidFill>
                  <a:srgbClr val="231F20"/>
                </a:solidFill>
                <a:latin typeface="Times New Roman" panose="02020603050405020304" pitchFamily="18" charset="0"/>
              </a:rPr>
              <a:t>Use the decimal number as an index in MOVETABLE and access the vector.</a:t>
            </a:r>
          </a:p>
          <a:p>
            <a:pPr marL="25400" indent="0" algn="l">
              <a:buNone/>
            </a:pPr>
            <a:r>
              <a:rPr lang="en-US" sz="1800" b="0" i="0" u="none" strike="noStrike" baseline="0" dirty="0">
                <a:solidFill>
                  <a:srgbClr val="000000"/>
                </a:solidFill>
                <a:latin typeface="Times New Roman" panose="02020603050405020304" pitchFamily="18" charset="0"/>
              </a:rPr>
              <a:t>3. </a:t>
            </a:r>
            <a:r>
              <a:rPr lang="en-US" sz="1800" b="0" i="0" u="none" strike="noStrike" baseline="0" dirty="0">
                <a:solidFill>
                  <a:srgbClr val="231F20"/>
                </a:solidFill>
                <a:latin typeface="Times New Roman" panose="02020603050405020304" pitchFamily="18" charset="0"/>
              </a:rPr>
              <a:t>Set BOARD to this vector indicating how the board looks after the move. </a:t>
            </a:r>
          </a:p>
          <a:p>
            <a:pPr lvl="1">
              <a:buFont typeface="Wingdings" panose="05000000000000000000" pitchFamily="2" charset="2"/>
              <a:buChar char="§"/>
            </a:pPr>
            <a:r>
              <a:rPr lang="en-US" sz="1800" b="0" i="0" u="none" strike="noStrike" baseline="0" dirty="0">
                <a:solidFill>
                  <a:srgbClr val="231F20"/>
                </a:solidFill>
                <a:latin typeface="Times New Roman" panose="02020603050405020304" pitchFamily="18" charset="0"/>
              </a:rPr>
              <a:t>This approach is capable in time but it has several disadvantages. </a:t>
            </a:r>
          </a:p>
          <a:p>
            <a:pPr lvl="2">
              <a:buFont typeface="Wingdings" panose="05000000000000000000" pitchFamily="2" charset="2"/>
              <a:buChar char="§"/>
            </a:pPr>
            <a:r>
              <a:rPr lang="en-US" sz="1800" dirty="0">
                <a:solidFill>
                  <a:srgbClr val="231F20"/>
                </a:solidFill>
                <a:latin typeface="Times New Roman" panose="02020603050405020304" pitchFamily="18" charset="0"/>
              </a:rPr>
              <a:t>It takes more space and requires stunning effort to calculate the decimal numbers. </a:t>
            </a:r>
          </a:p>
          <a:p>
            <a:pPr lvl="2">
              <a:buFont typeface="Wingdings" panose="05000000000000000000" pitchFamily="2" charset="2"/>
              <a:buChar char="§"/>
            </a:pPr>
            <a:r>
              <a:rPr lang="en-US" sz="1800" dirty="0">
                <a:solidFill>
                  <a:srgbClr val="231F20"/>
                </a:solidFill>
                <a:latin typeface="Times New Roman" panose="02020603050405020304" pitchFamily="18" charset="0"/>
              </a:rPr>
              <a:t>This method is specific to this game and cannot be completed.</a:t>
            </a:r>
            <a:endParaRPr lang="en-US" sz="1800" dirty="0"/>
          </a:p>
        </p:txBody>
      </p:sp>
      <p:pic>
        <p:nvPicPr>
          <p:cNvPr id="7" name="Picture 6">
            <a:extLst>
              <a:ext uri="{FF2B5EF4-FFF2-40B4-BE49-F238E27FC236}">
                <a16:creationId xmlns:a16="http://schemas.microsoft.com/office/drawing/2014/main" id="{7339DDFA-1F52-4213-99A2-F8825F67C869}"/>
              </a:ext>
            </a:extLst>
          </p:cNvPr>
          <p:cNvPicPr>
            <a:picLocks noChangeAspect="1"/>
          </p:cNvPicPr>
          <p:nvPr/>
        </p:nvPicPr>
        <p:blipFill>
          <a:blip r:embed="rId2"/>
          <a:stretch>
            <a:fillRect/>
          </a:stretch>
        </p:blipFill>
        <p:spPr>
          <a:xfrm>
            <a:off x="133773" y="4495800"/>
            <a:ext cx="1343641" cy="1085850"/>
          </a:xfrm>
          <a:prstGeom prst="rect">
            <a:avLst/>
          </a:prstGeom>
        </p:spPr>
      </p:pic>
    </p:spTree>
    <p:extLst>
      <p:ext uri="{BB962C8B-B14F-4D97-AF65-F5344CB8AC3E}">
        <p14:creationId xmlns:p14="http://schemas.microsoft.com/office/powerpoint/2010/main" val="27732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sp>
        <p:nvSpPr>
          <p:cNvPr id="4" name="Content Placeholder 3">
            <a:extLst>
              <a:ext uri="{FF2B5EF4-FFF2-40B4-BE49-F238E27FC236}">
                <a16:creationId xmlns:a16="http://schemas.microsoft.com/office/drawing/2014/main" id="{1E22EA9B-2A16-46A1-9A0F-7FB3C3F125F9}"/>
              </a:ext>
            </a:extLst>
          </p:cNvPr>
          <p:cNvSpPr>
            <a:spLocks noGrp="1"/>
          </p:cNvSpPr>
          <p:nvPr>
            <p:ph idx="4294967295"/>
          </p:nvPr>
        </p:nvSpPr>
        <p:spPr>
          <a:xfrm>
            <a:off x="457200" y="781050"/>
            <a:ext cx="8229600" cy="4800600"/>
          </a:xfrm>
        </p:spPr>
        <p:txBody>
          <a:bodyPr>
            <a:noAutofit/>
          </a:bodyPr>
          <a:lstStyle/>
          <a:p>
            <a:pPr marL="25400" indent="0" algn="l" fontAlgn="base">
              <a:buNone/>
            </a:pPr>
            <a:r>
              <a:rPr lang="en-US" sz="1100" b="1" i="0" dirty="0">
                <a:solidFill>
                  <a:srgbClr val="273239"/>
                </a:solidFill>
                <a:effectLst/>
                <a:latin typeface="Nunito" pitchFamily="2" charset="0"/>
              </a:rPr>
              <a:t>Rules of the Game</a:t>
            </a:r>
          </a:p>
          <a:p>
            <a:pPr marL="25400" indent="0" algn="l" fontAlgn="base">
              <a:buNone/>
            </a:pPr>
            <a:endParaRPr lang="en-US" sz="1100" b="0" i="0" dirty="0">
              <a:solidFill>
                <a:srgbClr val="273239"/>
              </a:solidFill>
              <a:effectLst/>
              <a:latin typeface="Nunito" pitchFamily="2" charset="0"/>
            </a:endParaRPr>
          </a:p>
          <a:p>
            <a:pPr algn="l" fontAlgn="base">
              <a:buFont typeface="Arial" panose="020B0604020202020204" pitchFamily="34" charset="0"/>
              <a:buChar char="•"/>
            </a:pPr>
            <a:r>
              <a:rPr lang="en-US" sz="1600" b="0" i="0" dirty="0">
                <a:solidFill>
                  <a:srgbClr val="273239"/>
                </a:solidFill>
                <a:effectLst/>
                <a:latin typeface="Nunito" pitchFamily="2" charset="0"/>
              </a:rPr>
              <a:t>The game is to be played between two people (in this program between HUMAN and COMPUTER).</a:t>
            </a:r>
          </a:p>
          <a:p>
            <a:pPr algn="l" fontAlgn="base">
              <a:buFont typeface="Arial" panose="020B0604020202020204" pitchFamily="34" charset="0"/>
              <a:buChar char="•"/>
            </a:pPr>
            <a:r>
              <a:rPr lang="en-US" sz="1600" b="0" i="0" dirty="0">
                <a:solidFill>
                  <a:srgbClr val="273239"/>
                </a:solidFill>
                <a:effectLst/>
                <a:latin typeface="Nunito" pitchFamily="2" charset="0"/>
              </a:rPr>
              <a:t>One of the player chooses ‘O’ and the other ‘X’ to mark their respective cells.</a:t>
            </a:r>
          </a:p>
          <a:p>
            <a:pPr algn="l" fontAlgn="base">
              <a:buFont typeface="Arial" panose="020B0604020202020204" pitchFamily="34" charset="0"/>
              <a:buChar char="•"/>
            </a:pPr>
            <a:r>
              <a:rPr lang="en-US" sz="1600" b="0" i="0" dirty="0">
                <a:solidFill>
                  <a:srgbClr val="273239"/>
                </a:solidFill>
                <a:effectLst/>
                <a:latin typeface="Nunito" pitchFamily="2" charset="0"/>
              </a:rPr>
              <a:t>The game starts with one of the players and the game ends when one of the players has one whole row/ column/ diagonal filled with his/her respective character (‘O’ or ‘X’).</a:t>
            </a:r>
          </a:p>
          <a:p>
            <a:pPr algn="l" fontAlgn="base">
              <a:buFont typeface="Arial" panose="020B0604020202020204" pitchFamily="34" charset="0"/>
              <a:buChar char="•"/>
            </a:pPr>
            <a:endParaRPr lang="en-US" sz="1100" b="0" i="0" dirty="0">
              <a:solidFill>
                <a:srgbClr val="273239"/>
              </a:solidFill>
              <a:effectLst/>
              <a:latin typeface="Nunito" pitchFamily="2" charset="0"/>
            </a:endParaRPr>
          </a:p>
          <a:p>
            <a:pPr algn="l" fontAlgn="base">
              <a:buFont typeface="Arial" panose="020B0604020202020204" pitchFamily="34" charset="0"/>
              <a:buChar char="•"/>
            </a:pPr>
            <a:endParaRPr lang="en-US" sz="1100" b="0" i="0" dirty="0">
              <a:solidFill>
                <a:srgbClr val="273239"/>
              </a:solidFill>
              <a:effectLst/>
              <a:latin typeface="Nunito" pitchFamily="2" charset="0"/>
            </a:endParaRPr>
          </a:p>
          <a:p>
            <a:pPr algn="just"/>
            <a:endParaRPr lang="en-US" sz="1800" dirty="0"/>
          </a:p>
        </p:txBody>
      </p:sp>
      <p:pic>
        <p:nvPicPr>
          <p:cNvPr id="1026" name="Picture 2" descr="Lightbox">
            <a:extLst>
              <a:ext uri="{FF2B5EF4-FFF2-40B4-BE49-F238E27FC236}">
                <a16:creationId xmlns:a16="http://schemas.microsoft.com/office/drawing/2014/main" id="{4DFBC025-F02E-3385-41EC-70795EB2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284" y="2920886"/>
            <a:ext cx="25717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467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sp>
        <p:nvSpPr>
          <p:cNvPr id="4" name="Content Placeholder 3">
            <a:extLst>
              <a:ext uri="{FF2B5EF4-FFF2-40B4-BE49-F238E27FC236}">
                <a16:creationId xmlns:a16="http://schemas.microsoft.com/office/drawing/2014/main" id="{1E22EA9B-2A16-46A1-9A0F-7FB3C3F125F9}"/>
              </a:ext>
            </a:extLst>
          </p:cNvPr>
          <p:cNvSpPr>
            <a:spLocks noGrp="1"/>
          </p:cNvSpPr>
          <p:nvPr>
            <p:ph idx="4294967295"/>
          </p:nvPr>
        </p:nvSpPr>
        <p:spPr>
          <a:xfrm>
            <a:off x="457200" y="781050"/>
            <a:ext cx="8229600" cy="4800600"/>
          </a:xfrm>
        </p:spPr>
        <p:txBody>
          <a:bodyPr>
            <a:noAutofit/>
          </a:bodyPr>
          <a:lstStyle/>
          <a:p>
            <a:pPr algn="just"/>
            <a:r>
              <a:rPr lang="en-US" sz="1800" b="1" i="0" dirty="0">
                <a:solidFill>
                  <a:srgbClr val="273239"/>
                </a:solidFill>
                <a:effectLst/>
                <a:latin typeface="Nunito" pitchFamily="2" charset="0"/>
              </a:rPr>
              <a:t>Implementation</a:t>
            </a:r>
            <a:r>
              <a:rPr lang="en-US" sz="1800" b="0" i="0" dirty="0">
                <a:solidFill>
                  <a:srgbClr val="273239"/>
                </a:solidFill>
                <a:effectLst/>
                <a:latin typeface="Nunito" pitchFamily="2" charset="0"/>
              </a:rPr>
              <a:t> In our program the moves taken by the computer and the human are chosen randomly. We use rand() function for this. </a:t>
            </a:r>
            <a:r>
              <a:rPr lang="en-US" sz="1800" b="1" i="0" dirty="0">
                <a:solidFill>
                  <a:srgbClr val="273239"/>
                </a:solidFill>
                <a:effectLst/>
                <a:latin typeface="Nunito" pitchFamily="2" charset="0"/>
              </a:rPr>
              <a:t>What more can be done in the program?</a:t>
            </a:r>
          </a:p>
          <a:p>
            <a:pPr algn="just"/>
            <a:r>
              <a:rPr lang="en-US" sz="1800" b="0" i="0" dirty="0">
                <a:solidFill>
                  <a:srgbClr val="273239"/>
                </a:solidFill>
                <a:effectLst/>
                <a:latin typeface="Nunito" pitchFamily="2" charset="0"/>
              </a:rPr>
              <a:t> The program is in not played optimally by both sides because the moves are chosen randomly. The program can be easily modified so that both players play optimally (which will fall under the category of Artificial Intelligence). </a:t>
            </a:r>
          </a:p>
          <a:p>
            <a:pPr algn="just"/>
            <a:r>
              <a:rPr lang="en-US" sz="1800" b="0" i="0" dirty="0">
                <a:solidFill>
                  <a:srgbClr val="273239"/>
                </a:solidFill>
                <a:effectLst/>
                <a:latin typeface="Nunito" pitchFamily="2" charset="0"/>
              </a:rPr>
              <a:t>Also the program can be modified such that the user himself gives the input (using </a:t>
            </a:r>
            <a:r>
              <a:rPr lang="en-US" sz="1800" b="0" i="0" dirty="0" err="1">
                <a:solidFill>
                  <a:srgbClr val="273239"/>
                </a:solidFill>
                <a:effectLst/>
                <a:latin typeface="Nunito" pitchFamily="2" charset="0"/>
              </a:rPr>
              <a:t>scanf</a:t>
            </a:r>
            <a:r>
              <a:rPr lang="en-US" sz="1800" b="0" i="0" dirty="0">
                <a:solidFill>
                  <a:srgbClr val="273239"/>
                </a:solidFill>
                <a:effectLst/>
                <a:latin typeface="Nunito" pitchFamily="2" charset="0"/>
              </a:rPr>
              <a:t>() or </a:t>
            </a:r>
            <a:r>
              <a:rPr lang="en-US" sz="1800" b="0" i="0" dirty="0" err="1">
                <a:solidFill>
                  <a:srgbClr val="273239"/>
                </a:solidFill>
                <a:effectLst/>
                <a:latin typeface="Nunito" pitchFamily="2" charset="0"/>
              </a:rPr>
              <a:t>cin</a:t>
            </a:r>
            <a:r>
              <a:rPr lang="en-US" sz="1800" b="0" i="0" dirty="0">
                <a:solidFill>
                  <a:srgbClr val="273239"/>
                </a:solidFill>
                <a:effectLst/>
                <a:latin typeface="Nunito" pitchFamily="2" charset="0"/>
              </a:rPr>
              <a:t>). The above changes are left as an exercise to the readers. </a:t>
            </a:r>
            <a:r>
              <a:rPr lang="en-US" sz="1800" b="1" i="0" dirty="0">
                <a:solidFill>
                  <a:srgbClr val="273239"/>
                </a:solidFill>
                <a:effectLst/>
                <a:latin typeface="Nunito" pitchFamily="2" charset="0"/>
              </a:rPr>
              <a:t>Winning Strategy – An Interesting Fact</a:t>
            </a:r>
            <a:r>
              <a:rPr lang="en-US" sz="1800" b="0" i="0" dirty="0">
                <a:solidFill>
                  <a:srgbClr val="273239"/>
                </a:solidFill>
                <a:effectLst/>
                <a:latin typeface="Nunito" pitchFamily="2" charset="0"/>
              </a:rPr>
              <a:t> If both the players play optimally then it is destined that you will never lose (“although the match can still be drawn”). </a:t>
            </a:r>
          </a:p>
          <a:p>
            <a:pPr algn="just"/>
            <a:r>
              <a:rPr lang="en-US" sz="1800" b="0" i="0" dirty="0">
                <a:solidFill>
                  <a:srgbClr val="273239"/>
                </a:solidFill>
                <a:effectLst/>
                <a:latin typeface="Nunito" pitchFamily="2" charset="0"/>
              </a:rPr>
              <a:t>It doesn’t matter whether you play first or </a:t>
            </a:r>
            <a:r>
              <a:rPr lang="en-US" sz="1800" b="0" i="0" dirty="0" err="1">
                <a:solidFill>
                  <a:srgbClr val="273239"/>
                </a:solidFill>
                <a:effectLst/>
                <a:latin typeface="Nunito" pitchFamily="2" charset="0"/>
              </a:rPr>
              <a:t>second.In</a:t>
            </a:r>
            <a:r>
              <a:rPr lang="en-US" sz="1800" b="0" i="0" dirty="0">
                <a:solidFill>
                  <a:srgbClr val="273239"/>
                </a:solidFill>
                <a:effectLst/>
                <a:latin typeface="Nunito" pitchFamily="2" charset="0"/>
              </a:rPr>
              <a:t> another ways – “ Two expert players will always draw ”. Isn’t this interesting</a:t>
            </a:r>
            <a:endParaRPr lang="en-US" sz="1800" dirty="0"/>
          </a:p>
        </p:txBody>
      </p:sp>
    </p:spTree>
    <p:extLst>
      <p:ext uri="{BB962C8B-B14F-4D97-AF65-F5344CB8AC3E}">
        <p14:creationId xmlns:p14="http://schemas.microsoft.com/office/powerpoint/2010/main" val="1599696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sp>
        <p:nvSpPr>
          <p:cNvPr id="4" name="Content Placeholder 3">
            <a:extLst>
              <a:ext uri="{FF2B5EF4-FFF2-40B4-BE49-F238E27FC236}">
                <a16:creationId xmlns:a16="http://schemas.microsoft.com/office/drawing/2014/main" id="{1E22EA9B-2A16-46A1-9A0F-7FB3C3F125F9}"/>
              </a:ext>
            </a:extLst>
          </p:cNvPr>
          <p:cNvSpPr>
            <a:spLocks noGrp="1"/>
          </p:cNvSpPr>
          <p:nvPr>
            <p:ph idx="4294967295"/>
          </p:nvPr>
        </p:nvSpPr>
        <p:spPr>
          <a:xfrm>
            <a:off x="457200" y="781050"/>
            <a:ext cx="8229600" cy="4800600"/>
          </a:xfrm>
        </p:spPr>
        <p:txBody>
          <a:bodyPr>
            <a:noAutofit/>
          </a:bodyPr>
          <a:lstStyle/>
          <a:p>
            <a:pPr algn="just"/>
            <a:endParaRPr lang="en-US" sz="1800" dirty="0"/>
          </a:p>
        </p:txBody>
      </p:sp>
      <p:pic>
        <p:nvPicPr>
          <p:cNvPr id="5" name="Picture 4">
            <a:extLst>
              <a:ext uri="{FF2B5EF4-FFF2-40B4-BE49-F238E27FC236}">
                <a16:creationId xmlns:a16="http://schemas.microsoft.com/office/drawing/2014/main" id="{B7783806-F1AB-3CF5-FECF-CF3D80E1F0BA}"/>
              </a:ext>
            </a:extLst>
          </p:cNvPr>
          <p:cNvPicPr>
            <a:picLocks noChangeAspect="1"/>
          </p:cNvPicPr>
          <p:nvPr/>
        </p:nvPicPr>
        <p:blipFill>
          <a:blip r:embed="rId2"/>
          <a:stretch>
            <a:fillRect/>
          </a:stretch>
        </p:blipFill>
        <p:spPr>
          <a:xfrm>
            <a:off x="1780018" y="1599823"/>
            <a:ext cx="5395428" cy="2651990"/>
          </a:xfrm>
          <a:prstGeom prst="rect">
            <a:avLst/>
          </a:prstGeom>
        </p:spPr>
      </p:pic>
    </p:spTree>
    <p:extLst>
      <p:ext uri="{BB962C8B-B14F-4D97-AF65-F5344CB8AC3E}">
        <p14:creationId xmlns:p14="http://schemas.microsoft.com/office/powerpoint/2010/main" val="1744364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sp>
        <p:nvSpPr>
          <p:cNvPr id="4" name="Content Placeholder 3">
            <a:extLst>
              <a:ext uri="{FF2B5EF4-FFF2-40B4-BE49-F238E27FC236}">
                <a16:creationId xmlns:a16="http://schemas.microsoft.com/office/drawing/2014/main" id="{1E22EA9B-2A16-46A1-9A0F-7FB3C3F125F9}"/>
              </a:ext>
            </a:extLst>
          </p:cNvPr>
          <p:cNvSpPr>
            <a:spLocks noGrp="1"/>
          </p:cNvSpPr>
          <p:nvPr>
            <p:ph idx="4294967295"/>
          </p:nvPr>
        </p:nvSpPr>
        <p:spPr>
          <a:xfrm>
            <a:off x="457200" y="781050"/>
            <a:ext cx="8229600" cy="4800600"/>
          </a:xfrm>
        </p:spPr>
        <p:txBody>
          <a:bodyPr>
            <a:noAutofit/>
          </a:bodyPr>
          <a:lstStyle/>
          <a:p>
            <a:pPr algn="just"/>
            <a:endParaRPr lang="en-US" sz="1800" dirty="0"/>
          </a:p>
        </p:txBody>
      </p:sp>
      <p:pic>
        <p:nvPicPr>
          <p:cNvPr id="6" name="Picture 5">
            <a:extLst>
              <a:ext uri="{FF2B5EF4-FFF2-40B4-BE49-F238E27FC236}">
                <a16:creationId xmlns:a16="http://schemas.microsoft.com/office/drawing/2014/main" id="{0B6C056B-CC26-10EC-B19D-AC9A47F87A5F}"/>
              </a:ext>
            </a:extLst>
          </p:cNvPr>
          <p:cNvPicPr>
            <a:picLocks noChangeAspect="1"/>
          </p:cNvPicPr>
          <p:nvPr/>
        </p:nvPicPr>
        <p:blipFill>
          <a:blip r:embed="rId2"/>
          <a:stretch>
            <a:fillRect/>
          </a:stretch>
        </p:blipFill>
        <p:spPr>
          <a:xfrm>
            <a:off x="1523736" y="1340939"/>
            <a:ext cx="6096528" cy="4176122"/>
          </a:xfrm>
          <a:prstGeom prst="rect">
            <a:avLst/>
          </a:prstGeom>
        </p:spPr>
      </p:pic>
    </p:spTree>
    <p:extLst>
      <p:ext uri="{BB962C8B-B14F-4D97-AF65-F5344CB8AC3E}">
        <p14:creationId xmlns:p14="http://schemas.microsoft.com/office/powerpoint/2010/main" val="3059835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sp>
        <p:nvSpPr>
          <p:cNvPr id="4" name="Content Placeholder 3">
            <a:extLst>
              <a:ext uri="{FF2B5EF4-FFF2-40B4-BE49-F238E27FC236}">
                <a16:creationId xmlns:a16="http://schemas.microsoft.com/office/drawing/2014/main" id="{1E22EA9B-2A16-46A1-9A0F-7FB3C3F125F9}"/>
              </a:ext>
            </a:extLst>
          </p:cNvPr>
          <p:cNvSpPr>
            <a:spLocks noGrp="1"/>
          </p:cNvSpPr>
          <p:nvPr>
            <p:ph idx="4294967295"/>
          </p:nvPr>
        </p:nvSpPr>
        <p:spPr>
          <a:xfrm>
            <a:off x="457200" y="781050"/>
            <a:ext cx="8229600" cy="4800600"/>
          </a:xfrm>
        </p:spPr>
        <p:txBody>
          <a:bodyPr>
            <a:noAutofit/>
          </a:bodyPr>
          <a:lstStyle/>
          <a:p>
            <a:pPr algn="just"/>
            <a:endParaRPr lang="en-US" sz="1800" dirty="0"/>
          </a:p>
        </p:txBody>
      </p:sp>
      <p:pic>
        <p:nvPicPr>
          <p:cNvPr id="6" name="Picture 5">
            <a:extLst>
              <a:ext uri="{FF2B5EF4-FFF2-40B4-BE49-F238E27FC236}">
                <a16:creationId xmlns:a16="http://schemas.microsoft.com/office/drawing/2014/main" id="{35B9641D-5354-7671-F30C-0EE1E64B4891}"/>
              </a:ext>
            </a:extLst>
          </p:cNvPr>
          <p:cNvPicPr>
            <a:picLocks noChangeAspect="1"/>
          </p:cNvPicPr>
          <p:nvPr/>
        </p:nvPicPr>
        <p:blipFill>
          <a:blip r:embed="rId2"/>
          <a:stretch>
            <a:fillRect/>
          </a:stretch>
        </p:blipFill>
        <p:spPr>
          <a:xfrm>
            <a:off x="1405615" y="1283784"/>
            <a:ext cx="6332769" cy="4290432"/>
          </a:xfrm>
          <a:prstGeom prst="rect">
            <a:avLst/>
          </a:prstGeom>
        </p:spPr>
      </p:pic>
    </p:spTree>
    <p:extLst>
      <p:ext uri="{BB962C8B-B14F-4D97-AF65-F5344CB8AC3E}">
        <p14:creationId xmlns:p14="http://schemas.microsoft.com/office/powerpoint/2010/main" val="120110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2A41-9A2B-461C-A4F8-1D157643D5D0}"/>
              </a:ext>
            </a:extLst>
          </p:cNvPr>
          <p:cNvSpPr>
            <a:spLocks noGrp="1"/>
          </p:cNvSpPr>
          <p:nvPr>
            <p:ph type="title"/>
          </p:nvPr>
        </p:nvSpPr>
        <p:spPr>
          <a:xfrm>
            <a:off x="457200" y="274638"/>
            <a:ext cx="8229600" cy="630237"/>
          </a:xfrm>
        </p:spPr>
        <p:txBody>
          <a:bodyPr>
            <a:normAutofit fontScale="90000"/>
          </a:bodyPr>
          <a:lstStyle/>
          <a:p>
            <a:r>
              <a:rPr lang="en-US" dirty="0"/>
              <a:t>Tic-Tac-Toe Problem(1- approach)</a:t>
            </a:r>
          </a:p>
        </p:txBody>
      </p:sp>
      <p:pic>
        <p:nvPicPr>
          <p:cNvPr id="6" name="Content Placeholder 5">
            <a:extLst>
              <a:ext uri="{FF2B5EF4-FFF2-40B4-BE49-F238E27FC236}">
                <a16:creationId xmlns:a16="http://schemas.microsoft.com/office/drawing/2014/main" id="{41B4ADEB-8494-FD86-0E77-B3674887270C}"/>
              </a:ext>
            </a:extLst>
          </p:cNvPr>
          <p:cNvPicPr>
            <a:picLocks noGrp="1" noChangeAspect="1"/>
          </p:cNvPicPr>
          <p:nvPr>
            <p:ph idx="4294967295"/>
          </p:nvPr>
        </p:nvPicPr>
        <p:blipFill>
          <a:blip r:embed="rId2"/>
          <a:stretch>
            <a:fillRect/>
          </a:stretch>
        </p:blipFill>
        <p:spPr>
          <a:xfrm>
            <a:off x="1226530" y="963738"/>
            <a:ext cx="6690940" cy="4435224"/>
          </a:xfrm>
        </p:spPr>
      </p:pic>
    </p:spTree>
    <p:extLst>
      <p:ext uri="{BB962C8B-B14F-4D97-AF65-F5344CB8AC3E}">
        <p14:creationId xmlns:p14="http://schemas.microsoft.com/office/powerpoint/2010/main" val="2179968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6CE5B-3F78-4066-AC65-6B0DBF7095CD}"/>
              </a:ext>
            </a:extLst>
          </p:cNvPr>
          <p:cNvSpPr>
            <a:spLocks noGrp="1"/>
          </p:cNvSpPr>
          <p:nvPr>
            <p:ph type="title" idx="4294967295"/>
          </p:nvPr>
        </p:nvSpPr>
        <p:spPr>
          <a:xfrm>
            <a:off x="142875" y="625525"/>
            <a:ext cx="8284369" cy="283922"/>
          </a:xfrm>
        </p:spPr>
        <p:txBody>
          <a:bodyPr anchor="b">
            <a:noAutofit/>
          </a:bodyPr>
          <a:lstStyle/>
          <a:p>
            <a:pPr algn="ctr"/>
            <a:r>
              <a:rPr lang="en-US" sz="3300" b="1" dirty="0"/>
              <a:t>SYLLABUS</a:t>
            </a:r>
          </a:p>
        </p:txBody>
      </p:sp>
      <p:sp>
        <p:nvSpPr>
          <p:cNvPr id="4" name="Content Placeholder 3">
            <a:extLst>
              <a:ext uri="{FF2B5EF4-FFF2-40B4-BE49-F238E27FC236}">
                <a16:creationId xmlns:a16="http://schemas.microsoft.com/office/drawing/2014/main" id="{AC74F7C4-91D9-4317-8231-815A7F3CB733}"/>
              </a:ext>
            </a:extLst>
          </p:cNvPr>
          <p:cNvSpPr>
            <a:spLocks noGrp="1"/>
          </p:cNvSpPr>
          <p:nvPr>
            <p:ph idx="4294967295"/>
          </p:nvPr>
        </p:nvSpPr>
        <p:spPr>
          <a:xfrm>
            <a:off x="314104" y="1035843"/>
            <a:ext cx="8492757" cy="4517232"/>
          </a:xfrm>
        </p:spPr>
        <p:txBody>
          <a:bodyPr numCol="2" anchor="t">
            <a:noAutofit/>
          </a:bodyPr>
          <a:lstStyle/>
          <a:p>
            <a:pPr marL="0" indent="0">
              <a:buNone/>
            </a:pPr>
            <a:r>
              <a:rPr lang="en-US" sz="1350" b="1" dirty="0"/>
              <a:t>UNIT-I   Introduction to Artificial intelligence and Problem-         Solving Agent</a:t>
            </a:r>
            <a:r>
              <a:rPr lang="en-US" sz="1350" dirty="0"/>
              <a:t> 		9</a:t>
            </a:r>
          </a:p>
          <a:p>
            <a:pPr marL="0" indent="0">
              <a:buNone/>
            </a:pPr>
            <a:r>
              <a:rPr lang="en-US" sz="1350" dirty="0"/>
              <a:t>Problems of AI, AI technique, Tic – Tac – Toe problem. Intelligent Agents, Agents &amp; environment, nature of environment, structure of agents, goal-based agents, utility-based agents, learning agents. Defining the problem as state space search, production system, problem characteristics, issues in the design of search programs.</a:t>
            </a:r>
          </a:p>
          <a:p>
            <a:pPr marL="0" indent="0">
              <a:buNone/>
            </a:pPr>
            <a:r>
              <a:rPr lang="en-US" sz="1350" b="1" dirty="0"/>
              <a:t>UNIT-II Search techniques   </a:t>
            </a:r>
            <a:r>
              <a:rPr lang="en-US" sz="1350" dirty="0"/>
              <a:t>		9</a:t>
            </a:r>
          </a:p>
          <a:p>
            <a:pPr marL="0" indent="0">
              <a:buNone/>
            </a:pPr>
            <a:r>
              <a:rPr lang="en-US" sz="1350" dirty="0"/>
              <a:t>Problem solving agents, searching for solutions; uniform search strategies: breadth first search, depth first search, depth limited search, bidirectional search, comparing uniform search strategies. Heuristic search strategies Greedy best-first search, A* search, AO* search, memory bounded heuristic search: local search algorithms &amp; optimization problems: Hill climbing search, simulated annealing search, local beam search.</a:t>
            </a:r>
          </a:p>
          <a:p>
            <a:pPr marL="0" indent="0">
              <a:buNone/>
            </a:pPr>
            <a:r>
              <a:rPr lang="en-US" sz="1350" b="1" dirty="0"/>
              <a:t>UNIT-III Constraint satisfaction problems and Game Theory </a:t>
            </a:r>
            <a:r>
              <a:rPr lang="en-US" sz="1350" dirty="0"/>
              <a:t>			9</a:t>
            </a:r>
          </a:p>
          <a:p>
            <a:pPr marL="0" indent="0">
              <a:buNone/>
            </a:pPr>
            <a:r>
              <a:rPr lang="en-US" sz="1350" dirty="0"/>
              <a:t>Local search for constraint satisfaction problems. Adversarial search, Games, optimal decisions &amp; strategies in games, the minimax search procedure, alpha-beta pruning, additional refinements, iterative deepening.</a:t>
            </a:r>
          </a:p>
          <a:p>
            <a:pPr marL="0" indent="0">
              <a:buNone/>
            </a:pPr>
            <a:r>
              <a:rPr lang="en-US" sz="1350" b="1" dirty="0"/>
              <a:t>UNIT-IV Knowledge &amp; reasoning  </a:t>
            </a:r>
            <a:r>
              <a:rPr lang="en-US" sz="1350" dirty="0"/>
              <a:t>9</a:t>
            </a:r>
          </a:p>
          <a:p>
            <a:pPr marL="0" indent="0">
              <a:buNone/>
            </a:pPr>
            <a:r>
              <a:rPr lang="en-US" sz="1350" dirty="0"/>
              <a:t>Statistical Reasoning: Probability and Bays’ Theorem, Certainty Factors and Rule-Base Systems, Bayesian Networks, Dempster-Shafer Theory, Fuzzy Logic. AI for knowledge representation, rule-based knowledge representation, procedural and declarative knowledge, Logic programming, Forward and backward reasoning.</a:t>
            </a:r>
          </a:p>
          <a:p>
            <a:pPr marL="0" indent="0">
              <a:buNone/>
            </a:pPr>
            <a:r>
              <a:rPr lang="en-US" sz="1350" b="1" dirty="0"/>
              <a:t>UNIT-V Introduction to Machine Learning  </a:t>
            </a:r>
            <a:r>
              <a:rPr lang="en-US" sz="1350" dirty="0"/>
              <a:t>	9</a:t>
            </a:r>
          </a:p>
          <a:p>
            <a:pPr marL="0" indent="0">
              <a:buNone/>
            </a:pPr>
            <a:r>
              <a:rPr lang="en-US" sz="1350" dirty="0"/>
              <a:t>Exploring sub-discipline of AI: Machine Learning, Supervised learning, Unsupervised learning, Reinforcement learning, Classification problems, Regression problems, Clustering problems, Introduction to neural networks and deep learning.</a:t>
            </a:r>
          </a:p>
        </p:txBody>
      </p:sp>
      <p:pic>
        <p:nvPicPr>
          <p:cNvPr id="27" name="Picture 26">
            <a:extLst>
              <a:ext uri="{FF2B5EF4-FFF2-40B4-BE49-F238E27FC236}">
                <a16:creationId xmlns:a16="http://schemas.microsoft.com/office/drawing/2014/main" id="{01B54F65-317B-4462-92E2-9D8150AB92EA}"/>
              </a:ext>
            </a:extLst>
          </p:cNvPr>
          <p:cNvPicPr>
            <a:picLocks noChangeAspect="1"/>
          </p:cNvPicPr>
          <p:nvPr/>
        </p:nvPicPr>
        <p:blipFill rotWithShape="1">
          <a:blip r:embed="rId2"/>
          <a:srcRect l="42032" r="-2" b="-2"/>
          <a:stretch/>
        </p:blipFill>
        <p:spPr>
          <a:xfrm>
            <a:off x="6162675" y="239022"/>
            <a:ext cx="1285876" cy="79682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1960136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5725-E2FF-41F9-B6BD-F26C336A6512}"/>
              </a:ext>
            </a:extLst>
          </p:cNvPr>
          <p:cNvSpPr>
            <a:spLocks noGrp="1"/>
          </p:cNvSpPr>
          <p:nvPr>
            <p:ph type="title"/>
          </p:nvPr>
        </p:nvSpPr>
        <p:spPr>
          <a:xfrm>
            <a:off x="457200" y="246063"/>
            <a:ext cx="7829550" cy="534987"/>
          </a:xfrm>
        </p:spPr>
        <p:txBody>
          <a:bodyPr>
            <a:normAutofit fontScale="90000"/>
          </a:bodyPr>
          <a:lstStyle/>
          <a:p>
            <a:r>
              <a:rPr lang="en-US" dirty="0"/>
              <a:t>Tic-Tac-Toe Problem(2-approach)</a:t>
            </a:r>
          </a:p>
        </p:txBody>
      </p:sp>
      <p:sp>
        <p:nvSpPr>
          <p:cNvPr id="3" name="Content Placeholder 2">
            <a:extLst>
              <a:ext uri="{FF2B5EF4-FFF2-40B4-BE49-F238E27FC236}">
                <a16:creationId xmlns:a16="http://schemas.microsoft.com/office/drawing/2014/main" id="{6D50F9BC-6DA5-4D02-90E5-337C87CBDCB0}"/>
              </a:ext>
            </a:extLst>
          </p:cNvPr>
          <p:cNvSpPr>
            <a:spLocks noGrp="1"/>
          </p:cNvSpPr>
          <p:nvPr>
            <p:ph idx="4294967295"/>
          </p:nvPr>
        </p:nvSpPr>
        <p:spPr>
          <a:xfrm>
            <a:off x="457199" y="809625"/>
            <a:ext cx="8286751" cy="5048250"/>
          </a:xfrm>
        </p:spPr>
        <p:txBody>
          <a:bodyPr>
            <a:normAutofit/>
          </a:bodyPr>
          <a:lstStyle/>
          <a:p>
            <a:pPr algn="just"/>
            <a:r>
              <a:rPr lang="en-US" sz="2100" dirty="0"/>
              <a:t>The structure of the data is as before but we use 2 for a blank, 3 for an X and 5 for an O. A variable called TURN indicates 1 for the first move and 9 for the last. The algorithm consists of three actions:</a:t>
            </a:r>
          </a:p>
          <a:p>
            <a:pPr algn="just">
              <a:buFont typeface="Wingdings" panose="05000000000000000000" pitchFamily="2" charset="2"/>
              <a:buChar char="§"/>
            </a:pPr>
            <a:r>
              <a:rPr lang="en-US" sz="2100" dirty="0"/>
              <a:t>MAKE 2 - which returns 5 if the center square is blank Board[5]=2; otherwise it returns any blank non-corner square, i.e. 2, 4, 6 or 8. </a:t>
            </a:r>
          </a:p>
          <a:p>
            <a:pPr algn="just">
              <a:buFont typeface="Wingdings" panose="05000000000000000000" pitchFamily="2" charset="2"/>
              <a:buChar char="§"/>
            </a:pPr>
            <a:r>
              <a:rPr lang="en-US" sz="2100" dirty="0"/>
              <a:t>POSSWIN (p) returns 0 if player p cannot win on the next move and otherwise returns the number of the square that gives a winning move . It checks each line using products 3*3*2 = 18 gives a win for X, 5*5*2=50 gives a win for O, and the winning move is the holder of the blank. </a:t>
            </a:r>
          </a:p>
          <a:p>
            <a:pPr algn="just">
              <a:buFont typeface="Wingdings" panose="05000000000000000000" pitchFamily="2" charset="2"/>
              <a:buChar char="§"/>
            </a:pPr>
            <a:r>
              <a:rPr lang="en-US" sz="2100" dirty="0"/>
              <a:t>GO (n) makes a move to square n setting BOARD[n] to 3 or 5. </a:t>
            </a:r>
          </a:p>
          <a:p>
            <a:pPr marL="0" indent="0" algn="just">
              <a:buNone/>
            </a:pPr>
            <a:r>
              <a:rPr lang="en-US" sz="2100" dirty="0"/>
              <a:t>This algorithm is more involved and takes longer but it is more efficient in storage which compensates for its longer time. It depends on the programmer’s skill.</a:t>
            </a:r>
          </a:p>
        </p:txBody>
      </p:sp>
    </p:spTree>
    <p:extLst>
      <p:ext uri="{BB962C8B-B14F-4D97-AF65-F5344CB8AC3E}">
        <p14:creationId xmlns:p14="http://schemas.microsoft.com/office/powerpoint/2010/main" val="3334759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687F-BDF9-414E-958B-C712A7A0FEAC}"/>
              </a:ext>
            </a:extLst>
          </p:cNvPr>
          <p:cNvSpPr>
            <a:spLocks noGrp="1"/>
          </p:cNvSpPr>
          <p:nvPr>
            <p:ph type="title"/>
          </p:nvPr>
        </p:nvSpPr>
        <p:spPr/>
        <p:txBody>
          <a:bodyPr/>
          <a:lstStyle/>
          <a:p>
            <a:r>
              <a:rPr lang="en-US" dirty="0"/>
              <a:t>Tic-Tac-Toe Problem(2’- approach)</a:t>
            </a:r>
          </a:p>
        </p:txBody>
      </p:sp>
      <p:pic>
        <p:nvPicPr>
          <p:cNvPr id="8" name="Content Placeholder 7">
            <a:extLst>
              <a:ext uri="{FF2B5EF4-FFF2-40B4-BE49-F238E27FC236}">
                <a16:creationId xmlns:a16="http://schemas.microsoft.com/office/drawing/2014/main" id="{1A8C267D-39EB-4BEC-B9EF-2BC4124AEE91}"/>
              </a:ext>
            </a:extLst>
          </p:cNvPr>
          <p:cNvPicPr>
            <a:picLocks noGrp="1" noChangeAspect="1"/>
          </p:cNvPicPr>
          <p:nvPr>
            <p:ph idx="4294967295"/>
          </p:nvPr>
        </p:nvPicPr>
        <p:blipFill>
          <a:blip r:embed="rId2"/>
          <a:stretch>
            <a:fillRect/>
          </a:stretch>
        </p:blipFill>
        <p:spPr>
          <a:xfrm>
            <a:off x="432003" y="1558925"/>
            <a:ext cx="8511972" cy="566738"/>
          </a:xfrm>
        </p:spPr>
      </p:pic>
      <p:pic>
        <p:nvPicPr>
          <p:cNvPr id="6" name="Picture 5">
            <a:extLst>
              <a:ext uri="{FF2B5EF4-FFF2-40B4-BE49-F238E27FC236}">
                <a16:creationId xmlns:a16="http://schemas.microsoft.com/office/drawing/2014/main" id="{CA714787-41DF-456D-82E4-1F1FC1DC48C0}"/>
              </a:ext>
            </a:extLst>
          </p:cNvPr>
          <p:cNvPicPr>
            <a:picLocks noChangeAspect="1"/>
          </p:cNvPicPr>
          <p:nvPr/>
        </p:nvPicPr>
        <p:blipFill>
          <a:blip r:embed="rId3"/>
          <a:stretch>
            <a:fillRect/>
          </a:stretch>
        </p:blipFill>
        <p:spPr>
          <a:xfrm>
            <a:off x="231977" y="3429000"/>
            <a:ext cx="2141490" cy="1276350"/>
          </a:xfrm>
          <a:prstGeom prst="rect">
            <a:avLst/>
          </a:prstGeom>
        </p:spPr>
      </p:pic>
      <p:pic>
        <p:nvPicPr>
          <p:cNvPr id="10" name="Picture 9">
            <a:extLst>
              <a:ext uri="{FF2B5EF4-FFF2-40B4-BE49-F238E27FC236}">
                <a16:creationId xmlns:a16="http://schemas.microsoft.com/office/drawing/2014/main" id="{3D73564B-7E43-4713-BD5D-DE03CE4B20D3}"/>
              </a:ext>
            </a:extLst>
          </p:cNvPr>
          <p:cNvPicPr>
            <a:picLocks noChangeAspect="1"/>
          </p:cNvPicPr>
          <p:nvPr/>
        </p:nvPicPr>
        <p:blipFill>
          <a:blip r:embed="rId4"/>
          <a:stretch>
            <a:fillRect/>
          </a:stretch>
        </p:blipFill>
        <p:spPr>
          <a:xfrm>
            <a:off x="2528408" y="2362200"/>
            <a:ext cx="6258884" cy="2981325"/>
          </a:xfrm>
          <a:prstGeom prst="rect">
            <a:avLst/>
          </a:prstGeom>
        </p:spPr>
      </p:pic>
    </p:spTree>
    <p:extLst>
      <p:ext uri="{BB962C8B-B14F-4D97-AF65-F5344CB8AC3E}">
        <p14:creationId xmlns:p14="http://schemas.microsoft.com/office/powerpoint/2010/main" val="98636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59A8-B147-43FC-833D-6E546262C606}"/>
              </a:ext>
            </a:extLst>
          </p:cNvPr>
          <p:cNvSpPr>
            <a:spLocks noGrp="1"/>
          </p:cNvSpPr>
          <p:nvPr>
            <p:ph type="title"/>
          </p:nvPr>
        </p:nvSpPr>
        <p:spPr>
          <a:xfrm>
            <a:off x="457200" y="274638"/>
            <a:ext cx="8229600" cy="715962"/>
          </a:xfrm>
        </p:spPr>
        <p:txBody>
          <a:bodyPr>
            <a:normAutofit fontScale="90000"/>
          </a:bodyPr>
          <a:lstStyle/>
          <a:p>
            <a:r>
              <a:rPr lang="en-US" dirty="0"/>
              <a:t>Tic-Tac-Toe Problem(3- approach)</a:t>
            </a:r>
          </a:p>
        </p:txBody>
      </p:sp>
      <p:sp>
        <p:nvSpPr>
          <p:cNvPr id="3" name="Content Placeholder 2">
            <a:extLst>
              <a:ext uri="{FF2B5EF4-FFF2-40B4-BE49-F238E27FC236}">
                <a16:creationId xmlns:a16="http://schemas.microsoft.com/office/drawing/2014/main" id="{6102B822-C280-4B03-8E92-B85C497973BE}"/>
              </a:ext>
            </a:extLst>
          </p:cNvPr>
          <p:cNvSpPr>
            <a:spLocks noGrp="1"/>
          </p:cNvSpPr>
          <p:nvPr>
            <p:ph idx="4294967295"/>
          </p:nvPr>
        </p:nvSpPr>
        <p:spPr>
          <a:xfrm>
            <a:off x="366713" y="885825"/>
            <a:ext cx="8320088" cy="4876800"/>
          </a:xfrm>
        </p:spPr>
        <p:txBody>
          <a:bodyPr>
            <a:normAutofit lnSpcReduction="10000"/>
          </a:bodyPr>
          <a:lstStyle/>
          <a:p>
            <a:pPr algn="just"/>
            <a:r>
              <a:rPr lang="en-US" sz="2000" dirty="0"/>
              <a:t>The structure of the data consists of BOARD which contains a nine element vector, a list of board positions that could result from the next move and a number representing an estimation of how the board position leads to an ultimate win for the player to move.</a:t>
            </a:r>
          </a:p>
          <a:p>
            <a:pPr algn="just"/>
            <a:r>
              <a:rPr lang="en-US" sz="2000" dirty="0"/>
              <a:t>This algorithm looks ahead to make a decision on the next move by deciding which the most promising move or the most suitable move at any stage would be and selects the same.</a:t>
            </a:r>
          </a:p>
          <a:p>
            <a:pPr algn="just"/>
            <a:r>
              <a:rPr lang="en-US" sz="2000" dirty="0"/>
              <a:t>Consider all possible moves and replies that the program can make. Continue this process for as long as time permits until a winner emerges, and then choose the move that leads to the computer program winning, if possible in the shortest time.</a:t>
            </a:r>
          </a:p>
          <a:p>
            <a:pPr algn="just"/>
            <a:r>
              <a:rPr lang="en-US" sz="2000" dirty="0"/>
              <a:t>Actually this is most difficult to program by a good limit but it is as far that the technique can be extended to in any game. This method makes relatively fewer loads on the programmer in terms of the game technique but the overall game strategy must be known to the adviser.</a:t>
            </a:r>
          </a:p>
        </p:txBody>
      </p:sp>
      <p:pic>
        <p:nvPicPr>
          <p:cNvPr id="5" name="Picture 4">
            <a:extLst>
              <a:ext uri="{FF2B5EF4-FFF2-40B4-BE49-F238E27FC236}">
                <a16:creationId xmlns:a16="http://schemas.microsoft.com/office/drawing/2014/main" id="{54095FA4-D670-4269-898C-F011B69D23BE}"/>
              </a:ext>
            </a:extLst>
          </p:cNvPr>
          <p:cNvPicPr>
            <a:picLocks noChangeAspect="1"/>
          </p:cNvPicPr>
          <p:nvPr/>
        </p:nvPicPr>
        <p:blipFill>
          <a:blip r:embed="rId2"/>
          <a:stretch>
            <a:fillRect/>
          </a:stretch>
        </p:blipFill>
        <p:spPr>
          <a:xfrm>
            <a:off x="7553325" y="5075459"/>
            <a:ext cx="1205585" cy="974282"/>
          </a:xfrm>
          <a:prstGeom prst="rect">
            <a:avLst/>
          </a:prstGeom>
        </p:spPr>
      </p:pic>
    </p:spTree>
    <p:extLst>
      <p:ext uri="{BB962C8B-B14F-4D97-AF65-F5344CB8AC3E}">
        <p14:creationId xmlns:p14="http://schemas.microsoft.com/office/powerpoint/2010/main" val="35405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F874DE-71AF-4A1D-A9D4-8C154F2BD53A}"/>
              </a:ext>
            </a:extLst>
          </p:cNvPr>
          <p:cNvPicPr>
            <a:picLocks noChangeAspect="1"/>
          </p:cNvPicPr>
          <p:nvPr/>
        </p:nvPicPr>
        <p:blipFill>
          <a:blip r:embed="rId2"/>
          <a:stretch>
            <a:fillRect/>
          </a:stretch>
        </p:blipFill>
        <p:spPr>
          <a:xfrm>
            <a:off x="1288597" y="724092"/>
            <a:ext cx="6204857" cy="457724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338891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FBE8-A5A0-47D3-9F4C-D585C3E50713}"/>
              </a:ext>
            </a:extLst>
          </p:cNvPr>
          <p:cNvSpPr>
            <a:spLocks noGrp="1"/>
          </p:cNvSpPr>
          <p:nvPr>
            <p:ph type="title"/>
          </p:nvPr>
        </p:nvSpPr>
        <p:spPr/>
        <p:txBody>
          <a:bodyPr/>
          <a:lstStyle/>
          <a:p>
            <a:r>
              <a:rPr lang="en-IN" dirty="0"/>
              <a:t>Agents and Environments</a:t>
            </a:r>
          </a:p>
        </p:txBody>
      </p:sp>
      <p:sp>
        <p:nvSpPr>
          <p:cNvPr id="3" name="Content Placeholder 2">
            <a:extLst>
              <a:ext uri="{FF2B5EF4-FFF2-40B4-BE49-F238E27FC236}">
                <a16:creationId xmlns:a16="http://schemas.microsoft.com/office/drawing/2014/main" id="{DAF40611-FB35-4B9E-A3D5-B3868DD5A4A8}"/>
              </a:ext>
            </a:extLst>
          </p:cNvPr>
          <p:cNvSpPr>
            <a:spLocks noGrp="1"/>
          </p:cNvSpPr>
          <p:nvPr>
            <p:ph idx="4294967295"/>
          </p:nvPr>
        </p:nvSpPr>
        <p:spPr>
          <a:xfrm>
            <a:off x="180975" y="1628774"/>
            <a:ext cx="8791575" cy="4210051"/>
          </a:xfrm>
        </p:spPr>
        <p:txBody>
          <a:bodyPr>
            <a:noAutofit/>
          </a:bodyPr>
          <a:lstStyle/>
          <a:p>
            <a:pPr>
              <a:lnSpc>
                <a:spcPct val="150000"/>
              </a:lnSpc>
            </a:pPr>
            <a:r>
              <a:rPr lang="en-US" sz="2000" dirty="0"/>
              <a:t>An agent is anything that can be viewed as perceiving its </a:t>
            </a:r>
            <a:r>
              <a:rPr lang="en-US" sz="2000" dirty="0">
                <a:highlight>
                  <a:srgbClr val="FFFF00"/>
                </a:highlight>
              </a:rPr>
              <a:t>environment</a:t>
            </a:r>
            <a:r>
              <a:rPr lang="en-US" sz="2000" dirty="0"/>
              <a:t> through </a:t>
            </a:r>
            <a:r>
              <a:rPr lang="en-US" sz="2000" dirty="0">
                <a:highlight>
                  <a:srgbClr val="FFFF00"/>
                </a:highlight>
              </a:rPr>
              <a:t>sensors</a:t>
            </a:r>
            <a:r>
              <a:rPr lang="en-US" sz="2000" dirty="0"/>
              <a:t> and acting upon that environment through </a:t>
            </a:r>
            <a:r>
              <a:rPr lang="en-US" sz="2000" dirty="0">
                <a:highlight>
                  <a:srgbClr val="FFFF00"/>
                </a:highlight>
              </a:rPr>
              <a:t>actuators to achieve a predetermined goal.</a:t>
            </a:r>
          </a:p>
          <a:p>
            <a:pPr>
              <a:lnSpc>
                <a:spcPct val="100000"/>
              </a:lnSpc>
            </a:pPr>
            <a:r>
              <a:rPr lang="en-US" sz="2000" dirty="0"/>
              <a:t>We use the term </a:t>
            </a:r>
            <a:r>
              <a:rPr lang="en-US" sz="2000" dirty="0">
                <a:highlight>
                  <a:srgbClr val="FFFF00"/>
                </a:highlight>
              </a:rPr>
              <a:t>percept</a:t>
            </a:r>
            <a:r>
              <a:rPr lang="en-US" sz="2000" dirty="0"/>
              <a:t> to refer to the agent’s perceptual inputs at any given instant. </a:t>
            </a:r>
          </a:p>
          <a:p>
            <a:pPr>
              <a:lnSpc>
                <a:spcPct val="100000"/>
              </a:lnSpc>
            </a:pPr>
            <a:r>
              <a:rPr lang="en-US" sz="2000" dirty="0"/>
              <a:t>An agent’s </a:t>
            </a:r>
            <a:r>
              <a:rPr lang="en-US" sz="2000" dirty="0">
                <a:highlight>
                  <a:srgbClr val="FFFF00"/>
                </a:highlight>
              </a:rPr>
              <a:t>percept sequence </a:t>
            </a:r>
            <a:r>
              <a:rPr lang="en-US" sz="2000" dirty="0"/>
              <a:t>is the complete history of everything the agent has ever perceived.</a:t>
            </a:r>
          </a:p>
          <a:p>
            <a:pPr marL="0" indent="0" algn="just">
              <a:buNone/>
            </a:pPr>
            <a:r>
              <a:rPr lang="en-US" sz="2000" dirty="0">
                <a:solidFill>
                  <a:srgbClr val="FF0000"/>
                </a:solidFill>
              </a:rPr>
              <a:t>Note: </a:t>
            </a:r>
            <a:r>
              <a:rPr lang="en-US" sz="2000" dirty="0"/>
              <a:t>an agent’s choice of action at any given instant can depend on the entire percept sequence observed to date, but not on anything it hasn’t perceived.</a:t>
            </a:r>
          </a:p>
          <a:p>
            <a:pPr algn="just">
              <a:lnSpc>
                <a:spcPct val="100000"/>
              </a:lnSpc>
            </a:pPr>
            <a:r>
              <a:rPr lang="en-IN" sz="2000" dirty="0"/>
              <a:t>An agent’s </a:t>
            </a:r>
            <a:r>
              <a:rPr lang="en-IN" sz="2000" dirty="0" err="1"/>
              <a:t>behavior</a:t>
            </a:r>
            <a:r>
              <a:rPr lang="en-IN" sz="2000" dirty="0"/>
              <a:t> is </a:t>
            </a:r>
            <a:r>
              <a:rPr lang="en-US" sz="2000" dirty="0"/>
              <a:t>described by the </a:t>
            </a:r>
            <a:r>
              <a:rPr lang="en-US" sz="2000" dirty="0">
                <a:highlight>
                  <a:srgbClr val="FFFF00"/>
                </a:highlight>
              </a:rPr>
              <a:t>agent function  </a:t>
            </a:r>
            <a:r>
              <a:rPr lang="en-US" sz="2000" dirty="0"/>
              <a:t>    that maps any given percept sequence to an action</a:t>
            </a:r>
            <a:endParaRPr lang="en-IN" sz="2000" dirty="0"/>
          </a:p>
        </p:txBody>
      </p:sp>
      <p:pic>
        <p:nvPicPr>
          <p:cNvPr id="9" name="Picture 8">
            <a:extLst>
              <a:ext uri="{FF2B5EF4-FFF2-40B4-BE49-F238E27FC236}">
                <a16:creationId xmlns:a16="http://schemas.microsoft.com/office/drawing/2014/main" id="{0FF186E9-323B-413F-BBF0-8009E0563D29}"/>
              </a:ext>
            </a:extLst>
          </p:cNvPr>
          <p:cNvPicPr>
            <a:picLocks noChangeAspect="1"/>
          </p:cNvPicPr>
          <p:nvPr/>
        </p:nvPicPr>
        <p:blipFill>
          <a:blip r:embed="rId2"/>
          <a:stretch>
            <a:fillRect/>
          </a:stretch>
        </p:blipFill>
        <p:spPr>
          <a:xfrm>
            <a:off x="3771900" y="1200150"/>
            <a:ext cx="5029200" cy="400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12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352B16-8641-4BB7-9B62-A98BC2CD769C}"/>
              </a:ext>
            </a:extLst>
          </p:cNvPr>
          <p:cNvSpPr>
            <a:spLocks noGrp="1"/>
          </p:cNvSpPr>
          <p:nvPr>
            <p:ph type="title"/>
          </p:nvPr>
        </p:nvSpPr>
        <p:spPr>
          <a:xfrm>
            <a:off x="457200" y="246063"/>
            <a:ext cx="8229600" cy="1143000"/>
          </a:xfrm>
        </p:spPr>
        <p:txBody>
          <a:bodyPr/>
          <a:lstStyle/>
          <a:p>
            <a:r>
              <a:rPr lang="en-US" dirty="0"/>
              <a:t>Agent</a:t>
            </a:r>
          </a:p>
        </p:txBody>
      </p:sp>
      <p:pic>
        <p:nvPicPr>
          <p:cNvPr id="6" name="Content Placeholder 5">
            <a:extLst>
              <a:ext uri="{FF2B5EF4-FFF2-40B4-BE49-F238E27FC236}">
                <a16:creationId xmlns:a16="http://schemas.microsoft.com/office/drawing/2014/main" id="{D80C2369-4E93-41BA-9714-00E981031AB2}"/>
              </a:ext>
            </a:extLst>
          </p:cNvPr>
          <p:cNvPicPr>
            <a:picLocks noGrp="1" noChangeAspect="1"/>
          </p:cNvPicPr>
          <p:nvPr>
            <p:ph idx="4294967295"/>
          </p:nvPr>
        </p:nvPicPr>
        <p:blipFill>
          <a:blip r:embed="rId2"/>
          <a:stretch>
            <a:fillRect/>
          </a:stretch>
        </p:blipFill>
        <p:spPr>
          <a:xfrm>
            <a:off x="1924050" y="1638300"/>
            <a:ext cx="5151438" cy="3222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78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8975-F265-4A99-89E1-5538BB305166}"/>
              </a:ext>
            </a:extLst>
          </p:cNvPr>
          <p:cNvSpPr>
            <a:spLocks noGrp="1"/>
          </p:cNvSpPr>
          <p:nvPr>
            <p:ph type="title"/>
          </p:nvPr>
        </p:nvSpPr>
        <p:spPr/>
        <p:txBody>
          <a:bodyPr/>
          <a:lstStyle/>
          <a:p>
            <a:r>
              <a:rPr lang="en-IN" dirty="0"/>
              <a:t>Agent Program</a:t>
            </a:r>
          </a:p>
        </p:txBody>
      </p:sp>
      <p:sp>
        <p:nvSpPr>
          <p:cNvPr id="3" name="Content Placeholder 2">
            <a:extLst>
              <a:ext uri="{FF2B5EF4-FFF2-40B4-BE49-F238E27FC236}">
                <a16:creationId xmlns:a16="http://schemas.microsoft.com/office/drawing/2014/main" id="{4838A65C-BE07-4AE5-9E91-15BC462A3809}"/>
              </a:ext>
            </a:extLst>
          </p:cNvPr>
          <p:cNvSpPr>
            <a:spLocks noGrp="1"/>
          </p:cNvSpPr>
          <p:nvPr>
            <p:ph idx="4294967295"/>
          </p:nvPr>
        </p:nvSpPr>
        <p:spPr>
          <a:xfrm>
            <a:off x="323849" y="1417638"/>
            <a:ext cx="8718837" cy="4306888"/>
          </a:xfrm>
        </p:spPr>
        <p:txBody>
          <a:bodyPr>
            <a:normAutofit/>
          </a:bodyPr>
          <a:lstStyle/>
          <a:p>
            <a:r>
              <a:rPr lang="en-US" sz="2400" dirty="0"/>
              <a:t>Internally, the agent function for an artificial agent will be implemented by an </a:t>
            </a:r>
            <a:r>
              <a:rPr lang="en-IN" sz="2400" dirty="0">
                <a:highlight>
                  <a:srgbClr val="FFFF00"/>
                </a:highlight>
              </a:rPr>
              <a:t>agent program</a:t>
            </a:r>
            <a:r>
              <a:rPr lang="en-IN" sz="2400" dirty="0"/>
              <a:t>.</a:t>
            </a:r>
          </a:p>
          <a:p>
            <a:pPr marL="0" indent="0">
              <a:buNone/>
            </a:pPr>
            <a:endParaRPr lang="en-IN" sz="2400" dirty="0"/>
          </a:p>
        </p:txBody>
      </p:sp>
      <p:pic>
        <p:nvPicPr>
          <p:cNvPr id="7" name="Picture 6">
            <a:extLst>
              <a:ext uri="{FF2B5EF4-FFF2-40B4-BE49-F238E27FC236}">
                <a16:creationId xmlns:a16="http://schemas.microsoft.com/office/drawing/2014/main" id="{8CEF5952-687C-428D-BB48-808F89F5BEE0}"/>
              </a:ext>
            </a:extLst>
          </p:cNvPr>
          <p:cNvPicPr>
            <a:picLocks noChangeAspect="1"/>
          </p:cNvPicPr>
          <p:nvPr/>
        </p:nvPicPr>
        <p:blipFill>
          <a:blip r:embed="rId2"/>
          <a:stretch>
            <a:fillRect/>
          </a:stretch>
        </p:blipFill>
        <p:spPr>
          <a:xfrm>
            <a:off x="480845" y="2772569"/>
            <a:ext cx="3411366" cy="1696046"/>
          </a:xfrm>
          <a:prstGeom prst="rect">
            <a:avLst/>
          </a:prstGeom>
        </p:spPr>
      </p:pic>
      <p:pic>
        <p:nvPicPr>
          <p:cNvPr id="9" name="Picture 8">
            <a:extLst>
              <a:ext uri="{FF2B5EF4-FFF2-40B4-BE49-F238E27FC236}">
                <a16:creationId xmlns:a16="http://schemas.microsoft.com/office/drawing/2014/main" id="{4EB43F35-1F68-41AF-BBB4-DB84C28FC94B}"/>
              </a:ext>
            </a:extLst>
          </p:cNvPr>
          <p:cNvPicPr>
            <a:picLocks noChangeAspect="1"/>
          </p:cNvPicPr>
          <p:nvPr/>
        </p:nvPicPr>
        <p:blipFill>
          <a:blip r:embed="rId3"/>
          <a:stretch>
            <a:fillRect/>
          </a:stretch>
        </p:blipFill>
        <p:spPr>
          <a:xfrm>
            <a:off x="4373056" y="2705100"/>
            <a:ext cx="4415435" cy="2117527"/>
          </a:xfrm>
          <a:prstGeom prst="rect">
            <a:avLst/>
          </a:prstGeom>
        </p:spPr>
      </p:pic>
      <p:pic>
        <p:nvPicPr>
          <p:cNvPr id="11" name="Picture 10">
            <a:extLst>
              <a:ext uri="{FF2B5EF4-FFF2-40B4-BE49-F238E27FC236}">
                <a16:creationId xmlns:a16="http://schemas.microsoft.com/office/drawing/2014/main" id="{9E34A185-3EB0-43B3-827F-E832F6CD43E7}"/>
              </a:ext>
            </a:extLst>
          </p:cNvPr>
          <p:cNvPicPr>
            <a:picLocks noChangeAspect="1"/>
          </p:cNvPicPr>
          <p:nvPr/>
        </p:nvPicPr>
        <p:blipFill>
          <a:blip r:embed="rId4"/>
          <a:stretch>
            <a:fillRect/>
          </a:stretch>
        </p:blipFill>
        <p:spPr>
          <a:xfrm>
            <a:off x="323850" y="4635500"/>
            <a:ext cx="3686175" cy="257925"/>
          </a:xfrm>
          <a:prstGeom prst="rect">
            <a:avLst/>
          </a:prstGeom>
        </p:spPr>
      </p:pic>
      <p:pic>
        <p:nvPicPr>
          <p:cNvPr id="17" name="Picture 16">
            <a:extLst>
              <a:ext uri="{FF2B5EF4-FFF2-40B4-BE49-F238E27FC236}">
                <a16:creationId xmlns:a16="http://schemas.microsoft.com/office/drawing/2014/main" id="{C12D564C-B1BB-48E0-B52D-32FF822BF188}"/>
              </a:ext>
            </a:extLst>
          </p:cNvPr>
          <p:cNvPicPr>
            <a:picLocks noChangeAspect="1"/>
          </p:cNvPicPr>
          <p:nvPr/>
        </p:nvPicPr>
        <p:blipFill>
          <a:blip r:embed="rId5"/>
          <a:stretch>
            <a:fillRect/>
          </a:stretch>
        </p:blipFill>
        <p:spPr>
          <a:xfrm>
            <a:off x="4015532" y="4989512"/>
            <a:ext cx="5027155" cy="295715"/>
          </a:xfrm>
          <a:prstGeom prst="rect">
            <a:avLst/>
          </a:prstGeom>
        </p:spPr>
      </p:pic>
    </p:spTree>
    <p:extLst>
      <p:ext uri="{BB962C8B-B14F-4D97-AF65-F5344CB8AC3E}">
        <p14:creationId xmlns:p14="http://schemas.microsoft.com/office/powerpoint/2010/main" val="378075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414F-F688-4FE7-A3F3-A8E46FF7C1BD}"/>
              </a:ext>
            </a:extLst>
          </p:cNvPr>
          <p:cNvSpPr>
            <a:spLocks noGrp="1"/>
          </p:cNvSpPr>
          <p:nvPr>
            <p:ph type="title"/>
          </p:nvPr>
        </p:nvSpPr>
        <p:spPr>
          <a:xfrm>
            <a:off x="457200" y="228600"/>
            <a:ext cx="8239125" cy="723901"/>
          </a:xfrm>
        </p:spPr>
        <p:txBody>
          <a:bodyPr>
            <a:normAutofit fontScale="90000"/>
          </a:bodyPr>
          <a:lstStyle/>
          <a:p>
            <a:r>
              <a:rPr lang="en-IN" sz="3600" dirty="0"/>
              <a:t>Good Behaviour: The Concept Of Rationality</a:t>
            </a:r>
          </a:p>
        </p:txBody>
      </p:sp>
      <p:sp>
        <p:nvSpPr>
          <p:cNvPr id="3" name="Content Placeholder 2">
            <a:extLst>
              <a:ext uri="{FF2B5EF4-FFF2-40B4-BE49-F238E27FC236}">
                <a16:creationId xmlns:a16="http://schemas.microsoft.com/office/drawing/2014/main" id="{16CE430F-A867-4484-97A4-09B42F292F26}"/>
              </a:ext>
            </a:extLst>
          </p:cNvPr>
          <p:cNvSpPr>
            <a:spLocks noGrp="1"/>
          </p:cNvSpPr>
          <p:nvPr>
            <p:ph idx="4294967295"/>
          </p:nvPr>
        </p:nvSpPr>
        <p:spPr>
          <a:xfrm>
            <a:off x="457200" y="819151"/>
            <a:ext cx="8420100" cy="4721224"/>
          </a:xfrm>
        </p:spPr>
        <p:txBody>
          <a:bodyPr>
            <a:noAutofit/>
          </a:bodyPr>
          <a:lstStyle/>
          <a:p>
            <a:pPr>
              <a:buFont typeface="Wingdings" panose="05000000000000000000" pitchFamily="2" charset="2"/>
              <a:buChar char="§"/>
            </a:pPr>
            <a:r>
              <a:rPr lang="en-US" dirty="0"/>
              <a:t>A </a:t>
            </a:r>
            <a:r>
              <a:rPr lang="en-US" dirty="0">
                <a:highlight>
                  <a:srgbClr val="FFFF00"/>
                </a:highlight>
              </a:rPr>
              <a:t>rational agent </a:t>
            </a:r>
            <a:r>
              <a:rPr lang="en-US" dirty="0"/>
              <a:t>is one that does the right thing.</a:t>
            </a:r>
          </a:p>
          <a:p>
            <a:pPr>
              <a:buFont typeface="Wingdings" panose="05000000000000000000" pitchFamily="2" charset="2"/>
              <a:buChar char="§"/>
            </a:pPr>
            <a:r>
              <a:rPr lang="en-US" dirty="0"/>
              <a:t>This notion of desirability is captured by a </a:t>
            </a:r>
            <a:r>
              <a:rPr lang="en-US" dirty="0">
                <a:highlight>
                  <a:srgbClr val="FFFF00"/>
                </a:highlight>
              </a:rPr>
              <a:t>performance measure </a:t>
            </a:r>
            <a:r>
              <a:rPr lang="en-US" dirty="0"/>
              <a:t>that evaluates any given sequence of environment states.</a:t>
            </a:r>
          </a:p>
          <a:p>
            <a:pPr>
              <a:buFont typeface="Wingdings" panose="05000000000000000000" pitchFamily="2" charset="2"/>
              <a:buChar char="§"/>
            </a:pPr>
            <a:r>
              <a:rPr lang="en-IN" dirty="0">
                <a:solidFill>
                  <a:srgbClr val="FF0000"/>
                </a:solidFill>
              </a:rPr>
              <a:t>Rationality: </a:t>
            </a:r>
            <a:r>
              <a:rPr lang="en-US" dirty="0"/>
              <a:t>What is rational at any given time depends on four things:</a:t>
            </a:r>
            <a:endParaRPr lang="en-IN" dirty="0">
              <a:solidFill>
                <a:srgbClr val="FF0000"/>
              </a:solidFill>
            </a:endParaRPr>
          </a:p>
          <a:p>
            <a:pPr lvl="1">
              <a:buFont typeface="Wingdings" panose="05000000000000000000" pitchFamily="2" charset="2"/>
              <a:buChar char="§"/>
            </a:pPr>
            <a:r>
              <a:rPr lang="en-US" sz="1800" dirty="0"/>
              <a:t>The performance measure that defines the criterion of success. </a:t>
            </a:r>
          </a:p>
          <a:p>
            <a:pPr lvl="1">
              <a:buFont typeface="Wingdings" panose="05000000000000000000" pitchFamily="2" charset="2"/>
              <a:buChar char="§"/>
            </a:pPr>
            <a:r>
              <a:rPr lang="en-US" sz="1800" dirty="0"/>
              <a:t>The agent’s prior knowledge of the environment. </a:t>
            </a:r>
          </a:p>
          <a:p>
            <a:pPr lvl="1">
              <a:buFont typeface="Wingdings" panose="05000000000000000000" pitchFamily="2" charset="2"/>
              <a:buChar char="§"/>
            </a:pPr>
            <a:r>
              <a:rPr lang="en-US" sz="1800" dirty="0"/>
              <a:t>The actions that the agent can perform. </a:t>
            </a:r>
          </a:p>
          <a:p>
            <a:pPr lvl="1">
              <a:buFont typeface="Wingdings" panose="05000000000000000000" pitchFamily="2" charset="2"/>
              <a:buChar char="§"/>
            </a:pPr>
            <a:r>
              <a:rPr lang="en-US" sz="1800" dirty="0"/>
              <a:t>The agent’s percept sequence to date.</a:t>
            </a:r>
          </a:p>
        </p:txBody>
      </p:sp>
    </p:spTree>
    <p:extLst>
      <p:ext uri="{BB962C8B-B14F-4D97-AF65-F5344CB8AC3E}">
        <p14:creationId xmlns:p14="http://schemas.microsoft.com/office/powerpoint/2010/main" val="232164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Rational Agent</a:t>
            </a:r>
          </a:p>
        </p:txBody>
      </p:sp>
      <p:sp>
        <p:nvSpPr>
          <p:cNvPr id="6" name="Rectangle 5"/>
          <p:cNvSpPr/>
          <p:nvPr/>
        </p:nvSpPr>
        <p:spPr>
          <a:xfrm>
            <a:off x="771525" y="1704975"/>
            <a:ext cx="7410450" cy="2677656"/>
          </a:xfrm>
          <a:prstGeom prst="rect">
            <a:avLst/>
          </a:prstGeom>
        </p:spPr>
        <p:txBody>
          <a:bodyPr wrap="square">
            <a:spAutoFit/>
          </a:bodyPr>
          <a:lstStyle/>
          <a:p>
            <a:pPr algn="just"/>
            <a:r>
              <a:rPr lang="en-US" sz="2800" dirty="0">
                <a:latin typeface="Calibri" panose="020F0502020204030204" pitchFamily="34" charset="0"/>
                <a:cs typeface="Calibri" panose="020F0502020204030204" pitchFamily="34" charset="0"/>
              </a:rPr>
              <a:t>Rational Agent: For each possible percept sequence, a rational agent should select an action that is expected to maximize its performance measure, given the evidence provided by the percept sequence and whatever built-in knowledge the agent has.</a:t>
            </a:r>
          </a:p>
        </p:txBody>
      </p:sp>
    </p:spTree>
    <p:extLst>
      <p:ext uri="{BB962C8B-B14F-4D97-AF65-F5344CB8AC3E}">
        <p14:creationId xmlns:p14="http://schemas.microsoft.com/office/powerpoint/2010/main" val="2120694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EB6B-7A2C-4AEC-9B22-EC23DD92DBDD}"/>
              </a:ext>
            </a:extLst>
          </p:cNvPr>
          <p:cNvSpPr>
            <a:spLocks noGrp="1"/>
          </p:cNvSpPr>
          <p:nvPr>
            <p:ph type="title"/>
          </p:nvPr>
        </p:nvSpPr>
        <p:spPr>
          <a:xfrm>
            <a:off x="457200" y="246063"/>
            <a:ext cx="8229600" cy="677862"/>
          </a:xfrm>
        </p:spPr>
        <p:txBody>
          <a:bodyPr>
            <a:normAutofit fontScale="90000"/>
          </a:bodyPr>
          <a:lstStyle/>
          <a:p>
            <a:r>
              <a:rPr lang="en-IN" dirty="0"/>
              <a:t>The Nature of Environments</a:t>
            </a:r>
          </a:p>
        </p:txBody>
      </p:sp>
      <p:sp>
        <p:nvSpPr>
          <p:cNvPr id="3" name="Content Placeholder 2">
            <a:extLst>
              <a:ext uri="{FF2B5EF4-FFF2-40B4-BE49-F238E27FC236}">
                <a16:creationId xmlns:a16="http://schemas.microsoft.com/office/drawing/2014/main" id="{6C3B92B6-2882-467F-A502-FC18F2EA1E58}"/>
              </a:ext>
            </a:extLst>
          </p:cNvPr>
          <p:cNvSpPr>
            <a:spLocks noGrp="1"/>
          </p:cNvSpPr>
          <p:nvPr>
            <p:ph idx="4294967295"/>
          </p:nvPr>
        </p:nvSpPr>
        <p:spPr>
          <a:xfrm>
            <a:off x="552450" y="1057501"/>
            <a:ext cx="8229600" cy="4525963"/>
          </a:xfrm>
        </p:spPr>
        <p:txBody>
          <a:bodyPr/>
          <a:lstStyle/>
          <a:p>
            <a:pPr>
              <a:lnSpc>
                <a:spcPct val="150000"/>
              </a:lnSpc>
            </a:pPr>
            <a:r>
              <a:rPr lang="en-US" sz="2400" dirty="0"/>
              <a:t>The </a:t>
            </a:r>
            <a:r>
              <a:rPr lang="en-US" sz="2400" dirty="0">
                <a:highlight>
                  <a:srgbClr val="00FFFF"/>
                </a:highlight>
              </a:rPr>
              <a:t>task environments</a:t>
            </a:r>
            <a:r>
              <a:rPr lang="en-US" sz="2400" dirty="0"/>
              <a:t>, which are essentially the “</a:t>
            </a:r>
            <a:r>
              <a:rPr lang="en-US" sz="2400" dirty="0">
                <a:highlight>
                  <a:srgbClr val="00FFFF"/>
                </a:highlight>
              </a:rPr>
              <a:t>problems</a:t>
            </a:r>
            <a:r>
              <a:rPr lang="en-US" sz="2400" dirty="0"/>
              <a:t>” to which </a:t>
            </a:r>
            <a:r>
              <a:rPr lang="en-US" sz="2400" dirty="0">
                <a:highlight>
                  <a:srgbClr val="FFFF00"/>
                </a:highlight>
              </a:rPr>
              <a:t>rational agents </a:t>
            </a:r>
            <a:r>
              <a:rPr lang="en-US" sz="2400" dirty="0"/>
              <a:t>are the “</a:t>
            </a:r>
            <a:r>
              <a:rPr lang="en-US" sz="2400" dirty="0">
                <a:highlight>
                  <a:srgbClr val="FFFF00"/>
                </a:highlight>
              </a:rPr>
              <a:t>solutions”.</a:t>
            </a:r>
          </a:p>
          <a:p>
            <a:pPr marL="0" indent="0">
              <a:buNone/>
            </a:pPr>
            <a:endParaRPr lang="en-IN" dirty="0">
              <a:highlight>
                <a:srgbClr val="FFFF00"/>
              </a:highlight>
            </a:endParaRPr>
          </a:p>
        </p:txBody>
      </p:sp>
      <p:pic>
        <p:nvPicPr>
          <p:cNvPr id="11" name="Picture 10">
            <a:extLst>
              <a:ext uri="{FF2B5EF4-FFF2-40B4-BE49-F238E27FC236}">
                <a16:creationId xmlns:a16="http://schemas.microsoft.com/office/drawing/2014/main" id="{D443D3D9-4EE4-4A7B-A032-09B594082E5B}"/>
              </a:ext>
            </a:extLst>
          </p:cNvPr>
          <p:cNvPicPr>
            <a:picLocks noChangeAspect="1"/>
          </p:cNvPicPr>
          <p:nvPr/>
        </p:nvPicPr>
        <p:blipFill>
          <a:blip r:embed="rId2"/>
          <a:stretch>
            <a:fillRect/>
          </a:stretch>
        </p:blipFill>
        <p:spPr>
          <a:xfrm>
            <a:off x="827364" y="2633724"/>
            <a:ext cx="7200900" cy="158591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B2FD9B8-6E12-4FD6-9B03-4BE673606127}"/>
              </a:ext>
            </a:extLst>
          </p:cNvPr>
          <p:cNvPicPr>
            <a:picLocks noChangeAspect="1"/>
          </p:cNvPicPr>
          <p:nvPr/>
        </p:nvPicPr>
        <p:blipFill>
          <a:blip r:embed="rId3"/>
          <a:stretch>
            <a:fillRect/>
          </a:stretch>
        </p:blipFill>
        <p:spPr>
          <a:xfrm>
            <a:off x="2518051" y="3201305"/>
            <a:ext cx="1125142" cy="751569"/>
          </a:xfrm>
          <a:prstGeom prst="rect">
            <a:avLst/>
          </a:prstGeom>
        </p:spPr>
      </p:pic>
      <p:pic>
        <p:nvPicPr>
          <p:cNvPr id="15" name="Picture 14">
            <a:extLst>
              <a:ext uri="{FF2B5EF4-FFF2-40B4-BE49-F238E27FC236}">
                <a16:creationId xmlns:a16="http://schemas.microsoft.com/office/drawing/2014/main" id="{2BCBB9C4-46E8-4DB5-B4CE-3B7EF12B66FC}"/>
              </a:ext>
            </a:extLst>
          </p:cNvPr>
          <p:cNvPicPr>
            <a:picLocks noChangeAspect="1"/>
          </p:cNvPicPr>
          <p:nvPr/>
        </p:nvPicPr>
        <p:blipFill>
          <a:blip r:embed="rId4"/>
          <a:stretch>
            <a:fillRect/>
          </a:stretch>
        </p:blipFill>
        <p:spPr>
          <a:xfrm>
            <a:off x="3848100" y="3242555"/>
            <a:ext cx="1183241" cy="710319"/>
          </a:xfrm>
          <a:prstGeom prst="rect">
            <a:avLst/>
          </a:prstGeom>
        </p:spPr>
      </p:pic>
      <p:pic>
        <p:nvPicPr>
          <p:cNvPr id="17" name="Picture 16">
            <a:extLst>
              <a:ext uri="{FF2B5EF4-FFF2-40B4-BE49-F238E27FC236}">
                <a16:creationId xmlns:a16="http://schemas.microsoft.com/office/drawing/2014/main" id="{4979AB24-B13C-499A-95DC-A6C1A3000FE4}"/>
              </a:ext>
            </a:extLst>
          </p:cNvPr>
          <p:cNvPicPr>
            <a:picLocks noChangeAspect="1"/>
          </p:cNvPicPr>
          <p:nvPr/>
        </p:nvPicPr>
        <p:blipFill>
          <a:blip r:embed="rId5"/>
          <a:stretch>
            <a:fillRect/>
          </a:stretch>
        </p:blipFill>
        <p:spPr>
          <a:xfrm>
            <a:off x="5158798" y="3283389"/>
            <a:ext cx="1198959" cy="628650"/>
          </a:xfrm>
          <a:prstGeom prst="rect">
            <a:avLst/>
          </a:prstGeom>
        </p:spPr>
      </p:pic>
      <p:pic>
        <p:nvPicPr>
          <p:cNvPr id="19" name="Picture 18">
            <a:extLst>
              <a:ext uri="{FF2B5EF4-FFF2-40B4-BE49-F238E27FC236}">
                <a16:creationId xmlns:a16="http://schemas.microsoft.com/office/drawing/2014/main" id="{991278E0-8841-4AC2-B22D-AC72C5F7D588}"/>
              </a:ext>
            </a:extLst>
          </p:cNvPr>
          <p:cNvPicPr>
            <a:picLocks noChangeAspect="1"/>
          </p:cNvPicPr>
          <p:nvPr/>
        </p:nvPicPr>
        <p:blipFill>
          <a:blip r:embed="rId6"/>
          <a:stretch>
            <a:fillRect/>
          </a:stretch>
        </p:blipFill>
        <p:spPr>
          <a:xfrm>
            <a:off x="6632671" y="3233029"/>
            <a:ext cx="1282604" cy="892969"/>
          </a:xfrm>
          <a:prstGeom prst="rect">
            <a:avLst/>
          </a:prstGeom>
        </p:spPr>
      </p:pic>
      <p:pic>
        <p:nvPicPr>
          <p:cNvPr id="21" name="Picture 20">
            <a:extLst>
              <a:ext uri="{FF2B5EF4-FFF2-40B4-BE49-F238E27FC236}">
                <a16:creationId xmlns:a16="http://schemas.microsoft.com/office/drawing/2014/main" id="{EC7461A9-1F2D-46FD-B478-2EDCFEF30937}"/>
              </a:ext>
            </a:extLst>
          </p:cNvPr>
          <p:cNvPicPr>
            <a:picLocks noChangeAspect="1"/>
          </p:cNvPicPr>
          <p:nvPr/>
        </p:nvPicPr>
        <p:blipFill>
          <a:blip r:embed="rId7"/>
          <a:stretch>
            <a:fillRect/>
          </a:stretch>
        </p:blipFill>
        <p:spPr>
          <a:xfrm>
            <a:off x="1516324" y="4787218"/>
            <a:ext cx="6210880" cy="584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83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C335-9922-4671-9897-5CBFC197B3D7}"/>
              </a:ext>
            </a:extLst>
          </p:cNvPr>
          <p:cNvSpPr>
            <a:spLocks noGrp="1"/>
          </p:cNvSpPr>
          <p:nvPr>
            <p:ph type="title" idx="4294967295"/>
          </p:nvPr>
        </p:nvSpPr>
        <p:spPr>
          <a:xfrm>
            <a:off x="1963480" y="293067"/>
            <a:ext cx="5539338" cy="350044"/>
          </a:xfrm>
        </p:spPr>
        <p:txBody>
          <a:bodyPr>
            <a:normAutofit fontScale="90000"/>
          </a:bodyPr>
          <a:lstStyle/>
          <a:p>
            <a:r>
              <a:rPr lang="en-US" sz="3000" dirty="0"/>
              <a:t>LAB SYLLABUS</a:t>
            </a:r>
          </a:p>
        </p:txBody>
      </p:sp>
      <p:sp>
        <p:nvSpPr>
          <p:cNvPr id="3" name="Content Placeholder 2">
            <a:extLst>
              <a:ext uri="{FF2B5EF4-FFF2-40B4-BE49-F238E27FC236}">
                <a16:creationId xmlns:a16="http://schemas.microsoft.com/office/drawing/2014/main" id="{0FAA3C6B-8296-4A57-9EC6-45B749BDB06F}"/>
              </a:ext>
            </a:extLst>
          </p:cNvPr>
          <p:cNvSpPr>
            <a:spLocks noGrp="1"/>
          </p:cNvSpPr>
          <p:nvPr>
            <p:ph idx="4294967295"/>
          </p:nvPr>
        </p:nvSpPr>
        <p:spPr>
          <a:xfrm>
            <a:off x="405807" y="730982"/>
            <a:ext cx="8195268" cy="4719464"/>
          </a:xfrm>
        </p:spPr>
        <p:txBody>
          <a:bodyPr>
            <a:normAutofit fontScale="25000" lnSpcReduction="20000"/>
          </a:bodyPr>
          <a:lstStyle/>
          <a:p>
            <a:pPr marL="0" indent="0">
              <a:spcBef>
                <a:spcPts val="0"/>
              </a:spcBef>
              <a:spcAft>
                <a:spcPts val="600"/>
              </a:spcAft>
              <a:buNone/>
            </a:pPr>
            <a:r>
              <a:rPr lang="en-US" sz="6400" dirty="0">
                <a:latin typeface="Calibri" panose="020F0502020204030204" pitchFamily="34" charset="0"/>
                <a:ea typeface="Calibri" panose="020F0502020204030204" pitchFamily="34" charset="0"/>
                <a:cs typeface="Times New Roman" panose="02020603050405020304" pitchFamily="18" charset="0"/>
              </a:rPr>
              <a:t>1</a:t>
            </a:r>
            <a:r>
              <a:rPr lang="en-US" sz="7200" b="1" dirty="0">
                <a:latin typeface="Calibri" panose="020F0502020204030204" pitchFamily="34" charset="0"/>
                <a:ea typeface="Calibri" panose="020F0502020204030204" pitchFamily="34" charset="0"/>
                <a:cs typeface="Times New Roman" panose="02020603050405020304" pitchFamily="18" charset="0"/>
              </a:rPr>
              <a:t>. Programs on Problem Solving</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a. </a:t>
            </a:r>
            <a:r>
              <a:rPr lang="en-US" sz="7200" i="1" dirty="0">
                <a:latin typeface="Calibri" panose="020F0502020204030204" pitchFamily="34" charset="0"/>
                <a:ea typeface="Calibri" panose="020F0502020204030204" pitchFamily="34" charset="0"/>
                <a:cs typeface="Times New Roman" panose="02020603050405020304" pitchFamily="18" charset="0"/>
              </a:rPr>
              <a:t>Write a </a:t>
            </a:r>
            <a:r>
              <a:rPr lang="en-US" sz="7200" dirty="0">
                <a:latin typeface="Calibri" panose="020F0502020204030204" pitchFamily="34" charset="0"/>
                <a:ea typeface="Calibri" panose="020F0502020204030204" pitchFamily="34" charset="0"/>
                <a:cs typeface="Times New Roman" panose="02020603050405020304" pitchFamily="18" charset="0"/>
              </a:rPr>
              <a:t>program to solve 8 Queens problem</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b. Solve any problem using a depth-first search</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c. Implement MINIMAX algorithm</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d. Implement A* algorithm</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2 </a:t>
            </a:r>
            <a:r>
              <a:rPr lang="en-US" sz="7200" b="1" dirty="0">
                <a:latin typeface="Calibri" panose="020F0502020204030204" pitchFamily="34" charset="0"/>
                <a:ea typeface="Calibri" panose="020F0502020204030204" pitchFamily="34" charset="0"/>
                <a:cs typeface="Times New Roman" panose="02020603050405020304" pitchFamily="18" charset="0"/>
              </a:rPr>
              <a:t>Programs on Decision Making and Knowledge Representation</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a. Introduction to PROLOG</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b. Implementation of Unification and Resolution Algorithm</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c. Implementation of Backward Chaining</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d. Implementation of forwarding Chaining</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3 </a:t>
            </a:r>
            <a:r>
              <a:rPr lang="en-US" sz="7200" b="1" dirty="0">
                <a:latin typeface="Calibri" panose="020F0502020204030204" pitchFamily="34" charset="0"/>
                <a:ea typeface="Calibri" panose="020F0502020204030204" pitchFamily="34" charset="0"/>
                <a:cs typeface="Times New Roman" panose="02020603050405020304" pitchFamily="18" charset="0"/>
              </a:rPr>
              <a:t>Programs on Planning and Learning</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a. Implementation of Blocks World program</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b. Implementing a fuzzy inference system</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c. Implementing Artificial Neural Networks for an application using python</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d. Implementation of Decision Tree</a:t>
            </a:r>
          </a:p>
          <a:p>
            <a:pPr marL="0" indent="0">
              <a:spcBef>
                <a:spcPts val="0"/>
              </a:spcBef>
              <a:spcAft>
                <a:spcPts val="600"/>
              </a:spcAft>
              <a:buNone/>
            </a:pPr>
            <a:r>
              <a:rPr lang="en-US" sz="7200" dirty="0">
                <a:latin typeface="Calibri" panose="020F0502020204030204" pitchFamily="34" charset="0"/>
                <a:ea typeface="Calibri" panose="020F0502020204030204" pitchFamily="34" charset="0"/>
                <a:cs typeface="Times New Roman" panose="02020603050405020304" pitchFamily="18" charset="0"/>
              </a:rPr>
              <a:t>e. Implementation of the K-mean algorithm</a:t>
            </a:r>
          </a:p>
          <a:p>
            <a:endParaRPr lang="en-US" sz="525" dirty="0"/>
          </a:p>
        </p:txBody>
      </p:sp>
      <p:pic>
        <p:nvPicPr>
          <p:cNvPr id="4" name="Picture 3">
            <a:extLst>
              <a:ext uri="{FF2B5EF4-FFF2-40B4-BE49-F238E27FC236}">
                <a16:creationId xmlns:a16="http://schemas.microsoft.com/office/drawing/2014/main" id="{F69D4AA4-0DB9-4C90-8E59-F43DE95231A8}"/>
              </a:ext>
            </a:extLst>
          </p:cNvPr>
          <p:cNvPicPr>
            <a:picLocks noChangeAspect="1"/>
          </p:cNvPicPr>
          <p:nvPr/>
        </p:nvPicPr>
        <p:blipFill rotWithShape="1">
          <a:blip r:embed="rId2"/>
          <a:srcRect l="49274" r="4421" b="-1"/>
          <a:stretch/>
        </p:blipFill>
        <p:spPr>
          <a:xfrm>
            <a:off x="6668614" y="2224287"/>
            <a:ext cx="1304698" cy="1732854"/>
          </a:xfrm>
          <a:prstGeom prst="rect">
            <a:avLst/>
          </a:prstGeom>
        </p:spPr>
      </p:pic>
    </p:spTree>
    <p:extLst>
      <p:ext uri="{BB962C8B-B14F-4D97-AF65-F5344CB8AC3E}">
        <p14:creationId xmlns:p14="http://schemas.microsoft.com/office/powerpoint/2010/main" val="1486575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2CD589-C297-44F9-B2AB-CB4C5B89B361}"/>
              </a:ext>
            </a:extLst>
          </p:cNvPr>
          <p:cNvPicPr>
            <a:picLocks noChangeAspect="1"/>
          </p:cNvPicPr>
          <p:nvPr/>
        </p:nvPicPr>
        <p:blipFill>
          <a:blip r:embed="rId2"/>
          <a:stretch>
            <a:fillRect/>
          </a:stretch>
        </p:blipFill>
        <p:spPr>
          <a:xfrm>
            <a:off x="890723" y="704850"/>
            <a:ext cx="6156029" cy="5002338"/>
          </a:xfrm>
          <a:prstGeom prst="rect">
            <a:avLst/>
          </a:prstGeom>
        </p:spPr>
      </p:pic>
      <p:pic>
        <p:nvPicPr>
          <p:cNvPr id="7" name="Picture 6">
            <a:extLst>
              <a:ext uri="{FF2B5EF4-FFF2-40B4-BE49-F238E27FC236}">
                <a16:creationId xmlns:a16="http://schemas.microsoft.com/office/drawing/2014/main" id="{A94A3810-D989-4EF0-951B-09EB8BD522DA}"/>
              </a:ext>
            </a:extLst>
          </p:cNvPr>
          <p:cNvPicPr>
            <a:picLocks noChangeAspect="1"/>
          </p:cNvPicPr>
          <p:nvPr/>
        </p:nvPicPr>
        <p:blipFill>
          <a:blip r:embed="rId3"/>
          <a:stretch>
            <a:fillRect/>
          </a:stretch>
        </p:blipFill>
        <p:spPr>
          <a:xfrm>
            <a:off x="2250599" y="1336537"/>
            <a:ext cx="1131335" cy="444453"/>
          </a:xfrm>
          <a:prstGeom prst="rect">
            <a:avLst/>
          </a:prstGeom>
        </p:spPr>
      </p:pic>
      <p:pic>
        <p:nvPicPr>
          <p:cNvPr id="9" name="Picture 8">
            <a:extLst>
              <a:ext uri="{FF2B5EF4-FFF2-40B4-BE49-F238E27FC236}">
                <a16:creationId xmlns:a16="http://schemas.microsoft.com/office/drawing/2014/main" id="{4F6968B8-03EC-4FC5-BAA0-6136F25F1430}"/>
              </a:ext>
            </a:extLst>
          </p:cNvPr>
          <p:cNvPicPr>
            <a:picLocks noChangeAspect="1"/>
          </p:cNvPicPr>
          <p:nvPr/>
        </p:nvPicPr>
        <p:blipFill>
          <a:blip r:embed="rId4"/>
          <a:stretch>
            <a:fillRect/>
          </a:stretch>
        </p:blipFill>
        <p:spPr>
          <a:xfrm>
            <a:off x="3445879" y="1359474"/>
            <a:ext cx="1115906" cy="670882"/>
          </a:xfrm>
          <a:prstGeom prst="rect">
            <a:avLst/>
          </a:prstGeom>
        </p:spPr>
      </p:pic>
      <p:pic>
        <p:nvPicPr>
          <p:cNvPr id="11" name="Picture 10">
            <a:extLst>
              <a:ext uri="{FF2B5EF4-FFF2-40B4-BE49-F238E27FC236}">
                <a16:creationId xmlns:a16="http://schemas.microsoft.com/office/drawing/2014/main" id="{65821F5A-64A5-47F5-9F4D-39FBD9BA8368}"/>
              </a:ext>
            </a:extLst>
          </p:cNvPr>
          <p:cNvPicPr>
            <a:picLocks noChangeAspect="1"/>
          </p:cNvPicPr>
          <p:nvPr/>
        </p:nvPicPr>
        <p:blipFill>
          <a:blip r:embed="rId5"/>
          <a:stretch>
            <a:fillRect/>
          </a:stretch>
        </p:blipFill>
        <p:spPr>
          <a:xfrm>
            <a:off x="4727574" y="1196719"/>
            <a:ext cx="991979" cy="994649"/>
          </a:xfrm>
          <a:prstGeom prst="rect">
            <a:avLst/>
          </a:prstGeom>
        </p:spPr>
      </p:pic>
      <p:pic>
        <p:nvPicPr>
          <p:cNvPr id="13" name="Picture 12">
            <a:extLst>
              <a:ext uri="{FF2B5EF4-FFF2-40B4-BE49-F238E27FC236}">
                <a16:creationId xmlns:a16="http://schemas.microsoft.com/office/drawing/2014/main" id="{1A82715C-D236-4CA9-A61F-05B3F12C6BB5}"/>
              </a:ext>
            </a:extLst>
          </p:cNvPr>
          <p:cNvPicPr>
            <a:picLocks noChangeAspect="1"/>
          </p:cNvPicPr>
          <p:nvPr/>
        </p:nvPicPr>
        <p:blipFill>
          <a:blip r:embed="rId6"/>
          <a:stretch>
            <a:fillRect/>
          </a:stretch>
        </p:blipFill>
        <p:spPr>
          <a:xfrm>
            <a:off x="5827736" y="1271554"/>
            <a:ext cx="1076911" cy="974173"/>
          </a:xfrm>
          <a:prstGeom prst="rect">
            <a:avLst/>
          </a:prstGeom>
        </p:spPr>
      </p:pic>
      <p:pic>
        <p:nvPicPr>
          <p:cNvPr id="15" name="Picture 14">
            <a:extLst>
              <a:ext uri="{FF2B5EF4-FFF2-40B4-BE49-F238E27FC236}">
                <a16:creationId xmlns:a16="http://schemas.microsoft.com/office/drawing/2014/main" id="{8B8C7B62-B065-49DC-909B-3E3DB16E65A6}"/>
              </a:ext>
            </a:extLst>
          </p:cNvPr>
          <p:cNvPicPr>
            <a:picLocks noChangeAspect="1"/>
          </p:cNvPicPr>
          <p:nvPr/>
        </p:nvPicPr>
        <p:blipFill>
          <a:blip r:embed="rId7"/>
          <a:stretch>
            <a:fillRect/>
          </a:stretch>
        </p:blipFill>
        <p:spPr>
          <a:xfrm>
            <a:off x="2275263" y="2465372"/>
            <a:ext cx="1023373" cy="431421"/>
          </a:xfrm>
          <a:prstGeom prst="rect">
            <a:avLst/>
          </a:prstGeom>
        </p:spPr>
      </p:pic>
      <p:pic>
        <p:nvPicPr>
          <p:cNvPr id="17" name="Picture 16">
            <a:extLst>
              <a:ext uri="{FF2B5EF4-FFF2-40B4-BE49-F238E27FC236}">
                <a16:creationId xmlns:a16="http://schemas.microsoft.com/office/drawing/2014/main" id="{DEE345A0-19F2-4EFA-B47B-A7D7A7FBDAD8}"/>
              </a:ext>
            </a:extLst>
          </p:cNvPr>
          <p:cNvPicPr>
            <a:picLocks noChangeAspect="1"/>
          </p:cNvPicPr>
          <p:nvPr/>
        </p:nvPicPr>
        <p:blipFill>
          <a:blip r:embed="rId8"/>
          <a:stretch>
            <a:fillRect/>
          </a:stretch>
        </p:blipFill>
        <p:spPr>
          <a:xfrm>
            <a:off x="3442179" y="2552933"/>
            <a:ext cx="1119605" cy="407992"/>
          </a:xfrm>
          <a:prstGeom prst="rect">
            <a:avLst/>
          </a:prstGeom>
        </p:spPr>
      </p:pic>
      <p:pic>
        <p:nvPicPr>
          <p:cNvPr id="19" name="Picture 18">
            <a:extLst>
              <a:ext uri="{FF2B5EF4-FFF2-40B4-BE49-F238E27FC236}">
                <a16:creationId xmlns:a16="http://schemas.microsoft.com/office/drawing/2014/main" id="{E7310699-F1E3-4964-BEA3-C479BACCF149}"/>
              </a:ext>
            </a:extLst>
          </p:cNvPr>
          <p:cNvPicPr>
            <a:picLocks noChangeAspect="1"/>
          </p:cNvPicPr>
          <p:nvPr/>
        </p:nvPicPr>
        <p:blipFill>
          <a:blip r:embed="rId9"/>
          <a:stretch>
            <a:fillRect/>
          </a:stretch>
        </p:blipFill>
        <p:spPr>
          <a:xfrm>
            <a:off x="4727576" y="2465213"/>
            <a:ext cx="967516" cy="431580"/>
          </a:xfrm>
          <a:prstGeom prst="rect">
            <a:avLst/>
          </a:prstGeom>
        </p:spPr>
      </p:pic>
      <p:pic>
        <p:nvPicPr>
          <p:cNvPr id="21" name="Picture 20">
            <a:extLst>
              <a:ext uri="{FF2B5EF4-FFF2-40B4-BE49-F238E27FC236}">
                <a16:creationId xmlns:a16="http://schemas.microsoft.com/office/drawing/2014/main" id="{00B0E16F-500F-475A-BBA3-B678F9161C68}"/>
              </a:ext>
            </a:extLst>
          </p:cNvPr>
          <p:cNvPicPr>
            <a:picLocks noChangeAspect="1"/>
          </p:cNvPicPr>
          <p:nvPr/>
        </p:nvPicPr>
        <p:blipFill>
          <a:blip r:embed="rId10"/>
          <a:stretch>
            <a:fillRect/>
          </a:stretch>
        </p:blipFill>
        <p:spPr>
          <a:xfrm>
            <a:off x="5860884" y="2396852"/>
            <a:ext cx="862388" cy="477951"/>
          </a:xfrm>
          <a:prstGeom prst="rect">
            <a:avLst/>
          </a:prstGeom>
        </p:spPr>
      </p:pic>
      <p:pic>
        <p:nvPicPr>
          <p:cNvPr id="23" name="Picture 22">
            <a:extLst>
              <a:ext uri="{FF2B5EF4-FFF2-40B4-BE49-F238E27FC236}">
                <a16:creationId xmlns:a16="http://schemas.microsoft.com/office/drawing/2014/main" id="{6FF9335B-F932-4007-89AC-18207E352082}"/>
              </a:ext>
            </a:extLst>
          </p:cNvPr>
          <p:cNvPicPr>
            <a:picLocks noChangeAspect="1"/>
          </p:cNvPicPr>
          <p:nvPr/>
        </p:nvPicPr>
        <p:blipFill>
          <a:blip r:embed="rId11"/>
          <a:stretch>
            <a:fillRect/>
          </a:stretch>
        </p:blipFill>
        <p:spPr>
          <a:xfrm>
            <a:off x="2382897" y="3072543"/>
            <a:ext cx="977362" cy="632411"/>
          </a:xfrm>
          <a:prstGeom prst="rect">
            <a:avLst/>
          </a:prstGeom>
        </p:spPr>
      </p:pic>
      <p:pic>
        <p:nvPicPr>
          <p:cNvPr id="25" name="Picture 24">
            <a:extLst>
              <a:ext uri="{FF2B5EF4-FFF2-40B4-BE49-F238E27FC236}">
                <a16:creationId xmlns:a16="http://schemas.microsoft.com/office/drawing/2014/main" id="{050F059A-E099-4F01-95D7-1D9DEF04FACC}"/>
              </a:ext>
            </a:extLst>
          </p:cNvPr>
          <p:cNvPicPr>
            <a:picLocks noChangeAspect="1"/>
          </p:cNvPicPr>
          <p:nvPr/>
        </p:nvPicPr>
        <p:blipFill>
          <a:blip r:embed="rId12"/>
          <a:stretch>
            <a:fillRect/>
          </a:stretch>
        </p:blipFill>
        <p:spPr>
          <a:xfrm>
            <a:off x="3505394" y="3117238"/>
            <a:ext cx="1056389" cy="473894"/>
          </a:xfrm>
          <a:prstGeom prst="rect">
            <a:avLst/>
          </a:prstGeom>
        </p:spPr>
      </p:pic>
      <p:pic>
        <p:nvPicPr>
          <p:cNvPr id="27" name="Picture 26">
            <a:extLst>
              <a:ext uri="{FF2B5EF4-FFF2-40B4-BE49-F238E27FC236}">
                <a16:creationId xmlns:a16="http://schemas.microsoft.com/office/drawing/2014/main" id="{216A331E-CB05-4122-BE9E-494A4F8C3162}"/>
              </a:ext>
            </a:extLst>
          </p:cNvPr>
          <p:cNvPicPr>
            <a:picLocks noChangeAspect="1"/>
          </p:cNvPicPr>
          <p:nvPr/>
        </p:nvPicPr>
        <p:blipFill>
          <a:blip r:embed="rId13"/>
          <a:stretch>
            <a:fillRect/>
          </a:stretch>
        </p:blipFill>
        <p:spPr>
          <a:xfrm>
            <a:off x="4678845" y="3117239"/>
            <a:ext cx="1040709" cy="473894"/>
          </a:xfrm>
          <a:prstGeom prst="rect">
            <a:avLst/>
          </a:prstGeom>
        </p:spPr>
      </p:pic>
      <p:pic>
        <p:nvPicPr>
          <p:cNvPr id="29" name="Picture 28">
            <a:extLst>
              <a:ext uri="{FF2B5EF4-FFF2-40B4-BE49-F238E27FC236}">
                <a16:creationId xmlns:a16="http://schemas.microsoft.com/office/drawing/2014/main" id="{D768D2F7-0F04-4ABC-8309-826BF754C17A}"/>
              </a:ext>
            </a:extLst>
          </p:cNvPr>
          <p:cNvPicPr>
            <a:picLocks noChangeAspect="1"/>
          </p:cNvPicPr>
          <p:nvPr/>
        </p:nvPicPr>
        <p:blipFill>
          <a:blip r:embed="rId14"/>
          <a:stretch>
            <a:fillRect/>
          </a:stretch>
        </p:blipFill>
        <p:spPr>
          <a:xfrm>
            <a:off x="5853314" y="3223706"/>
            <a:ext cx="937824" cy="518796"/>
          </a:xfrm>
          <a:prstGeom prst="rect">
            <a:avLst/>
          </a:prstGeom>
        </p:spPr>
      </p:pic>
      <p:pic>
        <p:nvPicPr>
          <p:cNvPr id="31" name="Picture 30">
            <a:extLst>
              <a:ext uri="{FF2B5EF4-FFF2-40B4-BE49-F238E27FC236}">
                <a16:creationId xmlns:a16="http://schemas.microsoft.com/office/drawing/2014/main" id="{F211D462-CC4B-45B4-95FF-EA9CA8849D7F}"/>
              </a:ext>
            </a:extLst>
          </p:cNvPr>
          <p:cNvPicPr>
            <a:picLocks noChangeAspect="1"/>
          </p:cNvPicPr>
          <p:nvPr/>
        </p:nvPicPr>
        <p:blipFill>
          <a:blip r:embed="rId15"/>
          <a:stretch>
            <a:fillRect/>
          </a:stretch>
        </p:blipFill>
        <p:spPr>
          <a:xfrm>
            <a:off x="2250599" y="3996102"/>
            <a:ext cx="988268" cy="479457"/>
          </a:xfrm>
          <a:prstGeom prst="rect">
            <a:avLst/>
          </a:prstGeom>
        </p:spPr>
      </p:pic>
      <p:pic>
        <p:nvPicPr>
          <p:cNvPr id="33" name="Picture 32">
            <a:extLst>
              <a:ext uri="{FF2B5EF4-FFF2-40B4-BE49-F238E27FC236}">
                <a16:creationId xmlns:a16="http://schemas.microsoft.com/office/drawing/2014/main" id="{A14C5E69-8D70-411A-9A61-F5D365436F54}"/>
              </a:ext>
            </a:extLst>
          </p:cNvPr>
          <p:cNvPicPr>
            <a:picLocks noChangeAspect="1"/>
          </p:cNvPicPr>
          <p:nvPr/>
        </p:nvPicPr>
        <p:blipFill>
          <a:blip r:embed="rId16"/>
          <a:stretch>
            <a:fillRect/>
          </a:stretch>
        </p:blipFill>
        <p:spPr>
          <a:xfrm>
            <a:off x="3646150" y="3877043"/>
            <a:ext cx="736575" cy="523076"/>
          </a:xfrm>
          <a:prstGeom prst="rect">
            <a:avLst/>
          </a:prstGeom>
        </p:spPr>
      </p:pic>
      <p:pic>
        <p:nvPicPr>
          <p:cNvPr id="35" name="Picture 34">
            <a:extLst>
              <a:ext uri="{FF2B5EF4-FFF2-40B4-BE49-F238E27FC236}">
                <a16:creationId xmlns:a16="http://schemas.microsoft.com/office/drawing/2014/main" id="{965CD1BC-3757-48CD-A052-6F36376FEC6C}"/>
              </a:ext>
            </a:extLst>
          </p:cNvPr>
          <p:cNvPicPr>
            <a:picLocks noChangeAspect="1"/>
          </p:cNvPicPr>
          <p:nvPr/>
        </p:nvPicPr>
        <p:blipFill>
          <a:blip r:embed="rId17"/>
          <a:stretch>
            <a:fillRect/>
          </a:stretch>
        </p:blipFill>
        <p:spPr>
          <a:xfrm>
            <a:off x="4714911" y="3996102"/>
            <a:ext cx="1075329" cy="465976"/>
          </a:xfrm>
          <a:prstGeom prst="rect">
            <a:avLst/>
          </a:prstGeom>
        </p:spPr>
      </p:pic>
      <p:pic>
        <p:nvPicPr>
          <p:cNvPr id="37" name="Picture 36">
            <a:extLst>
              <a:ext uri="{FF2B5EF4-FFF2-40B4-BE49-F238E27FC236}">
                <a16:creationId xmlns:a16="http://schemas.microsoft.com/office/drawing/2014/main" id="{C35D6182-567E-446A-9F46-CE806213CEE3}"/>
              </a:ext>
            </a:extLst>
          </p:cNvPr>
          <p:cNvPicPr>
            <a:picLocks noChangeAspect="1"/>
          </p:cNvPicPr>
          <p:nvPr/>
        </p:nvPicPr>
        <p:blipFill>
          <a:blip r:embed="rId18"/>
          <a:stretch>
            <a:fillRect/>
          </a:stretch>
        </p:blipFill>
        <p:spPr>
          <a:xfrm>
            <a:off x="5853314" y="3996102"/>
            <a:ext cx="1073945" cy="585788"/>
          </a:xfrm>
          <a:prstGeom prst="rect">
            <a:avLst/>
          </a:prstGeom>
        </p:spPr>
      </p:pic>
      <p:pic>
        <p:nvPicPr>
          <p:cNvPr id="39" name="Picture 38">
            <a:extLst>
              <a:ext uri="{FF2B5EF4-FFF2-40B4-BE49-F238E27FC236}">
                <a16:creationId xmlns:a16="http://schemas.microsoft.com/office/drawing/2014/main" id="{8FB93E78-37DB-44FF-916A-1A0308293D0D}"/>
              </a:ext>
            </a:extLst>
          </p:cNvPr>
          <p:cNvPicPr>
            <a:picLocks noChangeAspect="1"/>
          </p:cNvPicPr>
          <p:nvPr/>
        </p:nvPicPr>
        <p:blipFill>
          <a:blip r:embed="rId19"/>
          <a:stretch>
            <a:fillRect/>
          </a:stretch>
        </p:blipFill>
        <p:spPr>
          <a:xfrm>
            <a:off x="2244289" y="4831326"/>
            <a:ext cx="1054347" cy="532292"/>
          </a:xfrm>
          <a:prstGeom prst="rect">
            <a:avLst/>
          </a:prstGeom>
        </p:spPr>
      </p:pic>
      <p:pic>
        <p:nvPicPr>
          <p:cNvPr id="41" name="Picture 40">
            <a:extLst>
              <a:ext uri="{FF2B5EF4-FFF2-40B4-BE49-F238E27FC236}">
                <a16:creationId xmlns:a16="http://schemas.microsoft.com/office/drawing/2014/main" id="{0AE85CC0-EDD2-468E-BA94-84AFB1076AD5}"/>
              </a:ext>
            </a:extLst>
          </p:cNvPr>
          <p:cNvPicPr>
            <a:picLocks noChangeAspect="1"/>
          </p:cNvPicPr>
          <p:nvPr/>
        </p:nvPicPr>
        <p:blipFill>
          <a:blip r:embed="rId20"/>
          <a:stretch>
            <a:fillRect/>
          </a:stretch>
        </p:blipFill>
        <p:spPr>
          <a:xfrm>
            <a:off x="3406403" y="4845948"/>
            <a:ext cx="1170131" cy="503048"/>
          </a:xfrm>
          <a:prstGeom prst="rect">
            <a:avLst/>
          </a:prstGeom>
        </p:spPr>
      </p:pic>
      <p:pic>
        <p:nvPicPr>
          <p:cNvPr id="43" name="Picture 42">
            <a:extLst>
              <a:ext uri="{FF2B5EF4-FFF2-40B4-BE49-F238E27FC236}">
                <a16:creationId xmlns:a16="http://schemas.microsoft.com/office/drawing/2014/main" id="{BD4BA039-1AEF-4670-AFB5-B0E4FC581F4E}"/>
              </a:ext>
            </a:extLst>
          </p:cNvPr>
          <p:cNvPicPr>
            <a:picLocks noChangeAspect="1"/>
          </p:cNvPicPr>
          <p:nvPr/>
        </p:nvPicPr>
        <p:blipFill>
          <a:blip r:embed="rId21"/>
          <a:stretch>
            <a:fillRect/>
          </a:stretch>
        </p:blipFill>
        <p:spPr>
          <a:xfrm>
            <a:off x="4727574" y="4667534"/>
            <a:ext cx="834965" cy="815086"/>
          </a:xfrm>
          <a:prstGeom prst="rect">
            <a:avLst/>
          </a:prstGeom>
        </p:spPr>
      </p:pic>
      <p:pic>
        <p:nvPicPr>
          <p:cNvPr id="45" name="Picture 44">
            <a:extLst>
              <a:ext uri="{FF2B5EF4-FFF2-40B4-BE49-F238E27FC236}">
                <a16:creationId xmlns:a16="http://schemas.microsoft.com/office/drawing/2014/main" id="{F6FECA1E-F435-44AC-AB61-51161B4A9986}"/>
              </a:ext>
            </a:extLst>
          </p:cNvPr>
          <p:cNvPicPr>
            <a:picLocks noChangeAspect="1"/>
          </p:cNvPicPr>
          <p:nvPr/>
        </p:nvPicPr>
        <p:blipFill>
          <a:blip r:embed="rId22"/>
          <a:stretch>
            <a:fillRect/>
          </a:stretch>
        </p:blipFill>
        <p:spPr>
          <a:xfrm>
            <a:off x="5827735" y="4990025"/>
            <a:ext cx="1076911" cy="358971"/>
          </a:xfrm>
          <a:prstGeom prst="rect">
            <a:avLst/>
          </a:prstGeom>
        </p:spPr>
      </p:pic>
    </p:spTree>
    <p:extLst>
      <p:ext uri="{BB962C8B-B14F-4D97-AF65-F5344CB8AC3E}">
        <p14:creationId xmlns:p14="http://schemas.microsoft.com/office/powerpoint/2010/main" val="18244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DE59-47FE-42B4-9205-2A9F3AED1B67}"/>
              </a:ext>
            </a:extLst>
          </p:cNvPr>
          <p:cNvSpPr>
            <a:spLocks noGrp="1"/>
          </p:cNvSpPr>
          <p:nvPr>
            <p:ph type="title"/>
          </p:nvPr>
        </p:nvSpPr>
        <p:spPr>
          <a:xfrm>
            <a:off x="457200" y="274638"/>
            <a:ext cx="8001000" cy="668337"/>
          </a:xfrm>
        </p:spPr>
        <p:txBody>
          <a:bodyPr>
            <a:normAutofit fontScale="90000"/>
          </a:bodyPr>
          <a:lstStyle/>
          <a:p>
            <a:r>
              <a:rPr lang="en-IN" dirty="0"/>
              <a:t>Properties of task environments</a:t>
            </a:r>
          </a:p>
        </p:txBody>
      </p:sp>
      <p:sp>
        <p:nvSpPr>
          <p:cNvPr id="3" name="Content Placeholder 2">
            <a:extLst>
              <a:ext uri="{FF2B5EF4-FFF2-40B4-BE49-F238E27FC236}">
                <a16:creationId xmlns:a16="http://schemas.microsoft.com/office/drawing/2014/main" id="{2E72CDBD-C97E-48B9-BFF1-377179FED52D}"/>
              </a:ext>
            </a:extLst>
          </p:cNvPr>
          <p:cNvSpPr>
            <a:spLocks noGrp="1"/>
          </p:cNvSpPr>
          <p:nvPr>
            <p:ph idx="4294967295"/>
          </p:nvPr>
        </p:nvSpPr>
        <p:spPr>
          <a:xfrm>
            <a:off x="558800" y="942975"/>
            <a:ext cx="7645400" cy="5591175"/>
          </a:xfrm>
        </p:spPr>
        <p:txBody>
          <a:bodyPr>
            <a:noAutofit/>
          </a:bodyPr>
          <a:lstStyle/>
          <a:p>
            <a:r>
              <a:rPr lang="en-US" sz="1900" b="1" dirty="0"/>
              <a:t>Fully observable vs. partially observable</a:t>
            </a:r>
          </a:p>
          <a:p>
            <a:pPr lvl="1"/>
            <a:r>
              <a:rPr lang="en-US" sz="1900" dirty="0"/>
              <a:t>If an agent’s sensors give it access to the complete state of the environment at each point in time, then we say that the task environment is fully observable.</a:t>
            </a:r>
          </a:p>
          <a:p>
            <a:pPr lvl="1"/>
            <a:r>
              <a:rPr lang="en-US" sz="1900" dirty="0"/>
              <a:t> An environment might be partially observable because of noisy and inaccurate sensors or because parts of the state are simply missing from the sensor data</a:t>
            </a:r>
          </a:p>
          <a:p>
            <a:r>
              <a:rPr lang="en-IN" sz="1900" b="1" dirty="0"/>
              <a:t>Single agent vs. multiagent</a:t>
            </a:r>
          </a:p>
          <a:p>
            <a:pPr lvl="1"/>
            <a:r>
              <a:rPr lang="en-US" sz="1900" dirty="0"/>
              <a:t>crossword puzzle -</a:t>
            </a:r>
            <a:r>
              <a:rPr lang="en-IN" sz="1900" dirty="0"/>
              <a:t> Single agent </a:t>
            </a:r>
          </a:p>
          <a:p>
            <a:pPr lvl="1"/>
            <a:r>
              <a:rPr lang="en-IN" sz="1900" dirty="0"/>
              <a:t>Chess- Two agents</a:t>
            </a:r>
          </a:p>
          <a:p>
            <a:r>
              <a:rPr lang="en-IN" sz="1900" b="1" dirty="0"/>
              <a:t>Deterministic vs. stochastic</a:t>
            </a:r>
          </a:p>
          <a:p>
            <a:pPr lvl="1"/>
            <a:r>
              <a:rPr lang="en-US" sz="1900" dirty="0"/>
              <a:t>If the next state of the environment is completely deter mined by the current state and the action executed by the agent, then we say the environment is deterministic; otherwise, it is stochastic.</a:t>
            </a:r>
            <a:endParaRPr lang="en-IN" sz="1900" dirty="0"/>
          </a:p>
        </p:txBody>
      </p:sp>
    </p:spTree>
    <p:extLst>
      <p:ext uri="{BB962C8B-B14F-4D97-AF65-F5344CB8AC3E}">
        <p14:creationId xmlns:p14="http://schemas.microsoft.com/office/powerpoint/2010/main" val="211375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6021-2A5B-45C9-817E-F94B1233901C}"/>
              </a:ext>
            </a:extLst>
          </p:cNvPr>
          <p:cNvSpPr>
            <a:spLocks noGrp="1"/>
          </p:cNvSpPr>
          <p:nvPr>
            <p:ph type="title"/>
          </p:nvPr>
        </p:nvSpPr>
        <p:spPr>
          <a:xfrm>
            <a:off x="457200" y="274640"/>
            <a:ext cx="8229600" cy="592137"/>
          </a:xfrm>
        </p:spPr>
        <p:txBody>
          <a:bodyPr>
            <a:normAutofit fontScale="90000"/>
          </a:bodyPr>
          <a:lstStyle/>
          <a:p>
            <a:r>
              <a:rPr lang="en-IN" dirty="0"/>
              <a:t>Properties of task environments</a:t>
            </a:r>
            <a:endParaRPr lang="en-US" dirty="0"/>
          </a:p>
        </p:txBody>
      </p:sp>
      <p:sp>
        <p:nvSpPr>
          <p:cNvPr id="3" name="Content Placeholder 2">
            <a:extLst>
              <a:ext uri="{FF2B5EF4-FFF2-40B4-BE49-F238E27FC236}">
                <a16:creationId xmlns:a16="http://schemas.microsoft.com/office/drawing/2014/main" id="{A510C821-6BEB-47D5-8369-0A544F96C5EF}"/>
              </a:ext>
            </a:extLst>
          </p:cNvPr>
          <p:cNvSpPr>
            <a:spLocks noGrp="1"/>
          </p:cNvSpPr>
          <p:nvPr>
            <p:ph idx="4294967295"/>
          </p:nvPr>
        </p:nvSpPr>
        <p:spPr>
          <a:xfrm>
            <a:off x="228600" y="895354"/>
            <a:ext cx="8686800" cy="4516438"/>
          </a:xfrm>
        </p:spPr>
        <p:txBody>
          <a:bodyPr>
            <a:noAutofit/>
          </a:bodyPr>
          <a:lstStyle/>
          <a:p>
            <a:pPr marL="25400" indent="0" algn="just">
              <a:lnSpc>
                <a:spcPct val="150000"/>
              </a:lnSpc>
              <a:buNone/>
            </a:pPr>
            <a:r>
              <a:rPr lang="en-IN" sz="2200" b="1" dirty="0"/>
              <a:t>Episodic vs. sequential</a:t>
            </a:r>
          </a:p>
          <a:p>
            <a:pPr lvl="1" algn="just"/>
            <a:r>
              <a:rPr lang="en-US" sz="2200" dirty="0"/>
              <a:t>In an episodic task environment, the agent’s experience is divided into atomic episodes. In each episode the agent receives a percept and then performs a single action. Crucially, the next episode does not depend on the actions taken in previous episodes.</a:t>
            </a:r>
          </a:p>
          <a:p>
            <a:pPr lvl="1" algn="just"/>
            <a:r>
              <a:rPr lang="en-US" sz="2200" dirty="0"/>
              <a:t>In sequential environments, on the other hand, the current decision could affect all future decisions.</a:t>
            </a:r>
          </a:p>
          <a:p>
            <a:pPr lvl="1" algn="just"/>
            <a:r>
              <a:rPr lang="en-US" sz="2200" dirty="0"/>
              <a:t>Chess and taxi driving are sequential: in both cases, short-term actions can have long-term consequences. </a:t>
            </a:r>
          </a:p>
          <a:p>
            <a:pPr lvl="1" algn="just"/>
            <a:r>
              <a:rPr lang="en-US" sz="2200" dirty="0"/>
              <a:t>Episodic environments are much simpler than sequential environments because the agent does not need to think ahead.</a:t>
            </a:r>
            <a:endParaRPr lang="en-IN" sz="2200" dirty="0"/>
          </a:p>
          <a:p>
            <a:pPr marL="25400" indent="0">
              <a:buNone/>
            </a:pPr>
            <a:endParaRPr lang="en-US" sz="2000" dirty="0"/>
          </a:p>
        </p:txBody>
      </p:sp>
    </p:spTree>
    <p:extLst>
      <p:ext uri="{BB962C8B-B14F-4D97-AF65-F5344CB8AC3E}">
        <p14:creationId xmlns:p14="http://schemas.microsoft.com/office/powerpoint/2010/main" val="3409724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Properties of task environments</a:t>
            </a:r>
            <a:endParaRPr lang="en-US" dirty="0"/>
          </a:p>
        </p:txBody>
      </p:sp>
      <p:sp>
        <p:nvSpPr>
          <p:cNvPr id="3" name="Rectangle 2"/>
          <p:cNvSpPr/>
          <p:nvPr/>
        </p:nvSpPr>
        <p:spPr>
          <a:xfrm>
            <a:off x="533400" y="1928590"/>
            <a:ext cx="7867650" cy="3231654"/>
          </a:xfrm>
          <a:prstGeom prst="rect">
            <a:avLst/>
          </a:prstGeom>
        </p:spPr>
        <p:txBody>
          <a:bodyPr wrap="square">
            <a:spAutoFit/>
          </a:bodyPr>
          <a:lstStyle/>
          <a:p>
            <a:pPr>
              <a:lnSpc>
                <a:spcPct val="150000"/>
              </a:lnSpc>
            </a:pPr>
            <a:r>
              <a:rPr lang="en-IN" sz="2400" b="1" dirty="0"/>
              <a:t>Static vs. dynamic</a:t>
            </a:r>
          </a:p>
          <a:p>
            <a:pPr marL="285750" lvl="1" indent="-285750" algn="just">
              <a:buFont typeface="Wingdings" panose="05000000000000000000" pitchFamily="2" charset="2"/>
              <a:buChar char="§"/>
            </a:pPr>
            <a:r>
              <a:rPr lang="en-US" sz="2400" dirty="0"/>
              <a:t>If the environment can change while an agent is deliberating, then we say the environment is dynamic for that agent; otherwise, it is static. </a:t>
            </a:r>
          </a:p>
          <a:p>
            <a:pPr marL="285750" lvl="1" indent="-285750" algn="just">
              <a:buFont typeface="Wingdings" panose="05000000000000000000" pitchFamily="2" charset="2"/>
              <a:buChar char="§"/>
            </a:pPr>
            <a:r>
              <a:rPr lang="en-US" sz="2400" dirty="0"/>
              <a:t>Static environments are easy to deal with because the agent need not keep looking at the world while it is deciding on an action, nor need it worry about the passage of time.</a:t>
            </a:r>
            <a:endParaRPr lang="en-IN" sz="2400" dirty="0"/>
          </a:p>
        </p:txBody>
      </p:sp>
    </p:spTree>
    <p:extLst>
      <p:ext uri="{BB962C8B-B14F-4D97-AF65-F5344CB8AC3E}">
        <p14:creationId xmlns:p14="http://schemas.microsoft.com/office/powerpoint/2010/main" val="4167681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Properties of task environments</a:t>
            </a:r>
            <a:endParaRPr lang="en-US" dirty="0"/>
          </a:p>
        </p:txBody>
      </p:sp>
      <p:sp>
        <p:nvSpPr>
          <p:cNvPr id="3" name="Rectangle 2"/>
          <p:cNvSpPr/>
          <p:nvPr/>
        </p:nvSpPr>
        <p:spPr>
          <a:xfrm>
            <a:off x="552450" y="1312292"/>
            <a:ext cx="7772400" cy="4339650"/>
          </a:xfrm>
          <a:prstGeom prst="rect">
            <a:avLst/>
          </a:prstGeom>
        </p:spPr>
        <p:txBody>
          <a:bodyPr wrap="square">
            <a:spAutoFit/>
          </a:bodyPr>
          <a:lstStyle/>
          <a:p>
            <a:pPr algn="just">
              <a:lnSpc>
                <a:spcPct val="150000"/>
              </a:lnSpc>
            </a:pPr>
            <a:r>
              <a:rPr lang="en-IN" sz="2400" b="1" dirty="0"/>
              <a:t>Discrete vs. continuous</a:t>
            </a:r>
          </a:p>
          <a:p>
            <a:pPr marL="285750" lvl="1" indent="-285750" algn="just">
              <a:buFont typeface="Wingdings" panose="05000000000000000000" pitchFamily="2" charset="2"/>
              <a:buChar char="§"/>
            </a:pPr>
            <a:r>
              <a:rPr lang="en-US" sz="2400" dirty="0"/>
              <a:t>The discrete/continuous distinction applies to the </a:t>
            </a:r>
            <a:r>
              <a:rPr lang="en-US" sz="2400" i="1" dirty="0"/>
              <a:t>state </a:t>
            </a:r>
            <a:r>
              <a:rPr lang="en-US" sz="2400" dirty="0"/>
              <a:t>of the environment, to the way </a:t>
            </a:r>
            <a:r>
              <a:rPr lang="en-US" sz="2400" i="1" dirty="0"/>
              <a:t>time </a:t>
            </a:r>
            <a:r>
              <a:rPr lang="en-US" sz="2400" dirty="0"/>
              <a:t>is handled, and to the </a:t>
            </a:r>
            <a:r>
              <a:rPr lang="en-US" sz="2400" i="1" dirty="0"/>
              <a:t>percepts </a:t>
            </a:r>
            <a:r>
              <a:rPr lang="en-US" sz="2400" dirty="0"/>
              <a:t>and </a:t>
            </a:r>
            <a:r>
              <a:rPr lang="en-US" sz="2400" i="1" dirty="0"/>
              <a:t>actions </a:t>
            </a:r>
            <a:r>
              <a:rPr lang="en-US" sz="2400" dirty="0"/>
              <a:t>of the agent. For example, the chess environment has a finite number of distinct states (excluding the clock).Chess also has a discrete set of percepts and actions. </a:t>
            </a:r>
          </a:p>
          <a:p>
            <a:pPr marL="285750" lvl="1" indent="-285750" algn="just">
              <a:buFont typeface="Arial" panose="020B0604020202020204" pitchFamily="34" charset="0"/>
              <a:buChar char="•"/>
            </a:pPr>
            <a:r>
              <a:rPr lang="en-US" sz="2400" dirty="0"/>
              <a:t>Taxi driving is a continuous-state and continuous-time problem: the speed and location of the taxi and of the other vehicles sweep through a range of continuous values and do so smoothly over time.</a:t>
            </a:r>
            <a:endParaRPr lang="en-IN" sz="2400" dirty="0"/>
          </a:p>
        </p:txBody>
      </p:sp>
    </p:spTree>
    <p:extLst>
      <p:ext uri="{BB962C8B-B14F-4D97-AF65-F5344CB8AC3E}">
        <p14:creationId xmlns:p14="http://schemas.microsoft.com/office/powerpoint/2010/main" val="521848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DF7D9-8795-461B-9C54-8FAB8CDCA6CD}"/>
              </a:ext>
            </a:extLst>
          </p:cNvPr>
          <p:cNvPicPr>
            <a:picLocks noChangeAspect="1"/>
          </p:cNvPicPr>
          <p:nvPr/>
        </p:nvPicPr>
        <p:blipFill>
          <a:blip r:embed="rId2"/>
          <a:stretch>
            <a:fillRect/>
          </a:stretch>
        </p:blipFill>
        <p:spPr>
          <a:xfrm>
            <a:off x="1657350" y="1633691"/>
            <a:ext cx="5122069" cy="21145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4EECC30-5202-428A-B2B3-E9C48CA3044E}"/>
              </a:ext>
            </a:extLst>
          </p:cNvPr>
          <p:cNvPicPr>
            <a:picLocks noChangeAspect="1"/>
          </p:cNvPicPr>
          <p:nvPr/>
        </p:nvPicPr>
        <p:blipFill>
          <a:blip r:embed="rId3"/>
          <a:stretch>
            <a:fillRect/>
          </a:stretch>
        </p:blipFill>
        <p:spPr>
          <a:xfrm>
            <a:off x="3170252" y="1910789"/>
            <a:ext cx="400050" cy="242888"/>
          </a:xfrm>
          <a:prstGeom prst="rect">
            <a:avLst/>
          </a:prstGeom>
        </p:spPr>
      </p:pic>
      <p:pic>
        <p:nvPicPr>
          <p:cNvPr id="9" name="Picture 8">
            <a:extLst>
              <a:ext uri="{FF2B5EF4-FFF2-40B4-BE49-F238E27FC236}">
                <a16:creationId xmlns:a16="http://schemas.microsoft.com/office/drawing/2014/main" id="{B2DE6FC7-722B-4953-B148-3FBAB77CA514}"/>
              </a:ext>
            </a:extLst>
          </p:cNvPr>
          <p:cNvPicPr>
            <a:picLocks noChangeAspect="1"/>
          </p:cNvPicPr>
          <p:nvPr/>
        </p:nvPicPr>
        <p:blipFill>
          <a:blip r:embed="rId4"/>
          <a:stretch>
            <a:fillRect/>
          </a:stretch>
        </p:blipFill>
        <p:spPr>
          <a:xfrm>
            <a:off x="3634957" y="1909215"/>
            <a:ext cx="364331" cy="242888"/>
          </a:xfrm>
          <a:prstGeom prst="rect">
            <a:avLst/>
          </a:prstGeom>
        </p:spPr>
      </p:pic>
      <p:pic>
        <p:nvPicPr>
          <p:cNvPr id="11" name="Picture 10">
            <a:extLst>
              <a:ext uri="{FF2B5EF4-FFF2-40B4-BE49-F238E27FC236}">
                <a16:creationId xmlns:a16="http://schemas.microsoft.com/office/drawing/2014/main" id="{0C2AE541-7888-46AA-AE18-1B1A9338C768}"/>
              </a:ext>
            </a:extLst>
          </p:cNvPr>
          <p:cNvPicPr>
            <a:picLocks noChangeAspect="1"/>
          </p:cNvPicPr>
          <p:nvPr/>
        </p:nvPicPr>
        <p:blipFill>
          <a:blip r:embed="rId5"/>
          <a:stretch>
            <a:fillRect/>
          </a:stretch>
        </p:blipFill>
        <p:spPr>
          <a:xfrm>
            <a:off x="4030615" y="1919932"/>
            <a:ext cx="757238" cy="221456"/>
          </a:xfrm>
          <a:prstGeom prst="rect">
            <a:avLst/>
          </a:prstGeom>
        </p:spPr>
      </p:pic>
      <p:pic>
        <p:nvPicPr>
          <p:cNvPr id="13" name="Picture 12">
            <a:extLst>
              <a:ext uri="{FF2B5EF4-FFF2-40B4-BE49-F238E27FC236}">
                <a16:creationId xmlns:a16="http://schemas.microsoft.com/office/drawing/2014/main" id="{D0CC1481-3E3E-4FB2-A6C5-61A0DCDE61AA}"/>
              </a:ext>
            </a:extLst>
          </p:cNvPr>
          <p:cNvPicPr>
            <a:picLocks noChangeAspect="1"/>
          </p:cNvPicPr>
          <p:nvPr/>
        </p:nvPicPr>
        <p:blipFill>
          <a:blip r:embed="rId6"/>
          <a:stretch>
            <a:fillRect/>
          </a:stretch>
        </p:blipFill>
        <p:spPr>
          <a:xfrm>
            <a:off x="4813020" y="1941363"/>
            <a:ext cx="528638" cy="178594"/>
          </a:xfrm>
          <a:prstGeom prst="rect">
            <a:avLst/>
          </a:prstGeom>
        </p:spPr>
      </p:pic>
      <p:pic>
        <p:nvPicPr>
          <p:cNvPr id="15" name="Picture 14">
            <a:extLst>
              <a:ext uri="{FF2B5EF4-FFF2-40B4-BE49-F238E27FC236}">
                <a16:creationId xmlns:a16="http://schemas.microsoft.com/office/drawing/2014/main" id="{D15FE966-0A8A-42BF-82AE-255B52E8B280}"/>
              </a:ext>
            </a:extLst>
          </p:cNvPr>
          <p:cNvPicPr>
            <a:picLocks noChangeAspect="1"/>
          </p:cNvPicPr>
          <p:nvPr/>
        </p:nvPicPr>
        <p:blipFill>
          <a:blip r:embed="rId7"/>
          <a:stretch>
            <a:fillRect/>
          </a:stretch>
        </p:blipFill>
        <p:spPr>
          <a:xfrm>
            <a:off x="5426220" y="1919932"/>
            <a:ext cx="421481" cy="285750"/>
          </a:xfrm>
          <a:prstGeom prst="rect">
            <a:avLst/>
          </a:prstGeom>
        </p:spPr>
      </p:pic>
      <p:pic>
        <p:nvPicPr>
          <p:cNvPr id="17" name="Picture 16">
            <a:extLst>
              <a:ext uri="{FF2B5EF4-FFF2-40B4-BE49-F238E27FC236}">
                <a16:creationId xmlns:a16="http://schemas.microsoft.com/office/drawing/2014/main" id="{085BABC9-F6A7-4AE0-8855-A67F6AD1A3B9}"/>
              </a:ext>
            </a:extLst>
          </p:cNvPr>
          <p:cNvPicPr>
            <a:picLocks noChangeAspect="1"/>
          </p:cNvPicPr>
          <p:nvPr/>
        </p:nvPicPr>
        <p:blipFill>
          <a:blip r:embed="rId8"/>
          <a:stretch>
            <a:fillRect/>
          </a:stretch>
        </p:blipFill>
        <p:spPr>
          <a:xfrm>
            <a:off x="5932262" y="1945918"/>
            <a:ext cx="514350" cy="185738"/>
          </a:xfrm>
          <a:prstGeom prst="rect">
            <a:avLst/>
          </a:prstGeom>
        </p:spPr>
      </p:pic>
      <p:pic>
        <p:nvPicPr>
          <p:cNvPr id="18" name="Picture 17">
            <a:extLst>
              <a:ext uri="{FF2B5EF4-FFF2-40B4-BE49-F238E27FC236}">
                <a16:creationId xmlns:a16="http://schemas.microsoft.com/office/drawing/2014/main" id="{91D1B242-13A5-4718-A527-E00B74CFB4B8}"/>
              </a:ext>
            </a:extLst>
          </p:cNvPr>
          <p:cNvPicPr>
            <a:picLocks noChangeAspect="1"/>
          </p:cNvPicPr>
          <p:nvPr/>
        </p:nvPicPr>
        <p:blipFill>
          <a:blip r:embed="rId3"/>
          <a:stretch>
            <a:fillRect/>
          </a:stretch>
        </p:blipFill>
        <p:spPr>
          <a:xfrm>
            <a:off x="3192896" y="2295634"/>
            <a:ext cx="400050" cy="242888"/>
          </a:xfrm>
          <a:prstGeom prst="rect">
            <a:avLst/>
          </a:prstGeom>
        </p:spPr>
      </p:pic>
      <p:pic>
        <p:nvPicPr>
          <p:cNvPr id="20" name="Picture 19">
            <a:extLst>
              <a:ext uri="{FF2B5EF4-FFF2-40B4-BE49-F238E27FC236}">
                <a16:creationId xmlns:a16="http://schemas.microsoft.com/office/drawing/2014/main" id="{70405461-D0B2-4396-B995-9B8D644EFE3D}"/>
              </a:ext>
            </a:extLst>
          </p:cNvPr>
          <p:cNvPicPr>
            <a:picLocks noChangeAspect="1"/>
          </p:cNvPicPr>
          <p:nvPr/>
        </p:nvPicPr>
        <p:blipFill>
          <a:blip r:embed="rId9"/>
          <a:stretch>
            <a:fillRect/>
          </a:stretch>
        </p:blipFill>
        <p:spPr>
          <a:xfrm>
            <a:off x="3673034" y="2325323"/>
            <a:ext cx="342900" cy="142875"/>
          </a:xfrm>
          <a:prstGeom prst="rect">
            <a:avLst/>
          </a:prstGeom>
        </p:spPr>
      </p:pic>
      <p:pic>
        <p:nvPicPr>
          <p:cNvPr id="21" name="Picture 20">
            <a:extLst>
              <a:ext uri="{FF2B5EF4-FFF2-40B4-BE49-F238E27FC236}">
                <a16:creationId xmlns:a16="http://schemas.microsoft.com/office/drawing/2014/main" id="{3AD76B3F-C9C7-4331-8DE3-4753560C5D22}"/>
              </a:ext>
            </a:extLst>
          </p:cNvPr>
          <p:cNvPicPr>
            <a:picLocks noChangeAspect="1"/>
          </p:cNvPicPr>
          <p:nvPr/>
        </p:nvPicPr>
        <p:blipFill>
          <a:blip r:embed="rId5"/>
          <a:stretch>
            <a:fillRect/>
          </a:stretch>
        </p:blipFill>
        <p:spPr>
          <a:xfrm>
            <a:off x="4016442" y="2286033"/>
            <a:ext cx="757238" cy="221456"/>
          </a:xfrm>
          <a:prstGeom prst="rect">
            <a:avLst/>
          </a:prstGeom>
        </p:spPr>
      </p:pic>
      <p:pic>
        <p:nvPicPr>
          <p:cNvPr id="22" name="Picture 21">
            <a:extLst>
              <a:ext uri="{FF2B5EF4-FFF2-40B4-BE49-F238E27FC236}">
                <a16:creationId xmlns:a16="http://schemas.microsoft.com/office/drawing/2014/main" id="{58C8910F-4838-4397-A0C5-AB3DD4957142}"/>
              </a:ext>
            </a:extLst>
          </p:cNvPr>
          <p:cNvPicPr>
            <a:picLocks noChangeAspect="1"/>
          </p:cNvPicPr>
          <p:nvPr/>
        </p:nvPicPr>
        <p:blipFill>
          <a:blip r:embed="rId6"/>
          <a:stretch>
            <a:fillRect/>
          </a:stretch>
        </p:blipFill>
        <p:spPr>
          <a:xfrm>
            <a:off x="4813020" y="2307463"/>
            <a:ext cx="528638" cy="178594"/>
          </a:xfrm>
          <a:prstGeom prst="rect">
            <a:avLst/>
          </a:prstGeom>
        </p:spPr>
      </p:pic>
      <p:pic>
        <p:nvPicPr>
          <p:cNvPr id="24" name="Picture 23">
            <a:extLst>
              <a:ext uri="{FF2B5EF4-FFF2-40B4-BE49-F238E27FC236}">
                <a16:creationId xmlns:a16="http://schemas.microsoft.com/office/drawing/2014/main" id="{1B3E94A0-A884-4061-8C34-59DF4C0878DB}"/>
              </a:ext>
            </a:extLst>
          </p:cNvPr>
          <p:cNvPicPr>
            <a:picLocks noChangeAspect="1"/>
          </p:cNvPicPr>
          <p:nvPr/>
        </p:nvPicPr>
        <p:blipFill>
          <a:blip r:embed="rId10"/>
          <a:stretch>
            <a:fillRect/>
          </a:stretch>
        </p:blipFill>
        <p:spPr>
          <a:xfrm>
            <a:off x="5426219" y="2345641"/>
            <a:ext cx="314325" cy="142875"/>
          </a:xfrm>
          <a:prstGeom prst="rect">
            <a:avLst/>
          </a:prstGeom>
        </p:spPr>
      </p:pic>
      <p:pic>
        <p:nvPicPr>
          <p:cNvPr id="25" name="Picture 24">
            <a:extLst>
              <a:ext uri="{FF2B5EF4-FFF2-40B4-BE49-F238E27FC236}">
                <a16:creationId xmlns:a16="http://schemas.microsoft.com/office/drawing/2014/main" id="{338C1C22-9A82-44E2-895A-961E983CF703}"/>
              </a:ext>
            </a:extLst>
          </p:cNvPr>
          <p:cNvPicPr>
            <a:picLocks noChangeAspect="1"/>
          </p:cNvPicPr>
          <p:nvPr/>
        </p:nvPicPr>
        <p:blipFill>
          <a:blip r:embed="rId8"/>
          <a:stretch>
            <a:fillRect/>
          </a:stretch>
        </p:blipFill>
        <p:spPr>
          <a:xfrm>
            <a:off x="5932262" y="2300319"/>
            <a:ext cx="514350" cy="185738"/>
          </a:xfrm>
          <a:prstGeom prst="rect">
            <a:avLst/>
          </a:prstGeom>
        </p:spPr>
      </p:pic>
      <p:pic>
        <p:nvPicPr>
          <p:cNvPr id="27" name="Picture 26">
            <a:extLst>
              <a:ext uri="{FF2B5EF4-FFF2-40B4-BE49-F238E27FC236}">
                <a16:creationId xmlns:a16="http://schemas.microsoft.com/office/drawing/2014/main" id="{E1677B77-34CD-43C0-8299-5FFD2B098D17}"/>
              </a:ext>
            </a:extLst>
          </p:cNvPr>
          <p:cNvPicPr>
            <a:picLocks noChangeAspect="1"/>
          </p:cNvPicPr>
          <p:nvPr/>
        </p:nvPicPr>
        <p:blipFill>
          <a:blip r:embed="rId11"/>
          <a:stretch>
            <a:fillRect/>
          </a:stretch>
        </p:blipFill>
        <p:spPr>
          <a:xfrm>
            <a:off x="3157177" y="2685199"/>
            <a:ext cx="471488" cy="164306"/>
          </a:xfrm>
          <a:prstGeom prst="rect">
            <a:avLst/>
          </a:prstGeom>
        </p:spPr>
      </p:pic>
      <p:pic>
        <p:nvPicPr>
          <p:cNvPr id="28" name="Picture 27">
            <a:extLst>
              <a:ext uri="{FF2B5EF4-FFF2-40B4-BE49-F238E27FC236}">
                <a16:creationId xmlns:a16="http://schemas.microsoft.com/office/drawing/2014/main" id="{4F5CF340-4DD8-4B4F-920A-48A208C2DEF3}"/>
              </a:ext>
            </a:extLst>
          </p:cNvPr>
          <p:cNvPicPr>
            <a:picLocks noChangeAspect="1"/>
          </p:cNvPicPr>
          <p:nvPr/>
        </p:nvPicPr>
        <p:blipFill>
          <a:blip r:embed="rId9"/>
          <a:stretch>
            <a:fillRect/>
          </a:stretch>
        </p:blipFill>
        <p:spPr>
          <a:xfrm>
            <a:off x="3673034" y="2688835"/>
            <a:ext cx="342900" cy="142875"/>
          </a:xfrm>
          <a:prstGeom prst="rect">
            <a:avLst/>
          </a:prstGeom>
        </p:spPr>
      </p:pic>
      <p:pic>
        <p:nvPicPr>
          <p:cNvPr id="30" name="Picture 29">
            <a:extLst>
              <a:ext uri="{FF2B5EF4-FFF2-40B4-BE49-F238E27FC236}">
                <a16:creationId xmlns:a16="http://schemas.microsoft.com/office/drawing/2014/main" id="{2F661F7E-B9A3-4582-AD0B-2AF96991EBA0}"/>
              </a:ext>
            </a:extLst>
          </p:cNvPr>
          <p:cNvPicPr>
            <a:picLocks noChangeAspect="1"/>
          </p:cNvPicPr>
          <p:nvPr/>
        </p:nvPicPr>
        <p:blipFill>
          <a:blip r:embed="rId12"/>
          <a:stretch>
            <a:fillRect/>
          </a:stretch>
        </p:blipFill>
        <p:spPr>
          <a:xfrm>
            <a:off x="4066662" y="2686507"/>
            <a:ext cx="521494" cy="157163"/>
          </a:xfrm>
          <a:prstGeom prst="rect">
            <a:avLst/>
          </a:prstGeom>
        </p:spPr>
      </p:pic>
      <p:pic>
        <p:nvPicPr>
          <p:cNvPr id="31" name="Picture 30">
            <a:extLst>
              <a:ext uri="{FF2B5EF4-FFF2-40B4-BE49-F238E27FC236}">
                <a16:creationId xmlns:a16="http://schemas.microsoft.com/office/drawing/2014/main" id="{E930CFF6-BB0E-47BF-B92D-45AC78B05B13}"/>
              </a:ext>
            </a:extLst>
          </p:cNvPr>
          <p:cNvPicPr>
            <a:picLocks noChangeAspect="1"/>
          </p:cNvPicPr>
          <p:nvPr/>
        </p:nvPicPr>
        <p:blipFill>
          <a:blip r:embed="rId6"/>
          <a:stretch>
            <a:fillRect/>
          </a:stretch>
        </p:blipFill>
        <p:spPr>
          <a:xfrm>
            <a:off x="4813020" y="2687031"/>
            <a:ext cx="528638" cy="178594"/>
          </a:xfrm>
          <a:prstGeom prst="rect">
            <a:avLst/>
          </a:prstGeom>
        </p:spPr>
      </p:pic>
      <p:pic>
        <p:nvPicPr>
          <p:cNvPr id="32" name="Picture 31">
            <a:extLst>
              <a:ext uri="{FF2B5EF4-FFF2-40B4-BE49-F238E27FC236}">
                <a16:creationId xmlns:a16="http://schemas.microsoft.com/office/drawing/2014/main" id="{46C6F9E4-BD04-48EF-8B98-2A433FEB3812}"/>
              </a:ext>
            </a:extLst>
          </p:cNvPr>
          <p:cNvPicPr>
            <a:picLocks noChangeAspect="1"/>
          </p:cNvPicPr>
          <p:nvPr/>
        </p:nvPicPr>
        <p:blipFill>
          <a:blip r:embed="rId7"/>
          <a:stretch>
            <a:fillRect/>
          </a:stretch>
        </p:blipFill>
        <p:spPr>
          <a:xfrm>
            <a:off x="5422402" y="2662391"/>
            <a:ext cx="421481" cy="285750"/>
          </a:xfrm>
          <a:prstGeom prst="rect">
            <a:avLst/>
          </a:prstGeom>
        </p:spPr>
      </p:pic>
      <p:pic>
        <p:nvPicPr>
          <p:cNvPr id="33" name="Picture 32">
            <a:extLst>
              <a:ext uri="{FF2B5EF4-FFF2-40B4-BE49-F238E27FC236}">
                <a16:creationId xmlns:a16="http://schemas.microsoft.com/office/drawing/2014/main" id="{DDA4B1A1-7A2B-42AE-A5E6-5D68E54EED42}"/>
              </a:ext>
            </a:extLst>
          </p:cNvPr>
          <p:cNvPicPr>
            <a:picLocks noChangeAspect="1"/>
          </p:cNvPicPr>
          <p:nvPr/>
        </p:nvPicPr>
        <p:blipFill>
          <a:blip r:embed="rId8"/>
          <a:stretch>
            <a:fillRect/>
          </a:stretch>
        </p:blipFill>
        <p:spPr>
          <a:xfrm>
            <a:off x="5937211" y="2683459"/>
            <a:ext cx="514350" cy="185738"/>
          </a:xfrm>
          <a:prstGeom prst="rect">
            <a:avLst/>
          </a:prstGeom>
        </p:spPr>
      </p:pic>
      <p:pic>
        <p:nvPicPr>
          <p:cNvPr id="34" name="Picture 33">
            <a:extLst>
              <a:ext uri="{FF2B5EF4-FFF2-40B4-BE49-F238E27FC236}">
                <a16:creationId xmlns:a16="http://schemas.microsoft.com/office/drawing/2014/main" id="{31116344-DF12-408D-B1F4-0C16B9DC262E}"/>
              </a:ext>
            </a:extLst>
          </p:cNvPr>
          <p:cNvPicPr>
            <a:picLocks noChangeAspect="1"/>
          </p:cNvPicPr>
          <p:nvPr/>
        </p:nvPicPr>
        <p:blipFill>
          <a:blip r:embed="rId11"/>
          <a:stretch>
            <a:fillRect/>
          </a:stretch>
        </p:blipFill>
        <p:spPr>
          <a:xfrm>
            <a:off x="3164845" y="3039709"/>
            <a:ext cx="471488" cy="164306"/>
          </a:xfrm>
          <a:prstGeom prst="rect">
            <a:avLst/>
          </a:prstGeom>
        </p:spPr>
      </p:pic>
      <p:pic>
        <p:nvPicPr>
          <p:cNvPr id="35" name="Picture 34">
            <a:extLst>
              <a:ext uri="{FF2B5EF4-FFF2-40B4-BE49-F238E27FC236}">
                <a16:creationId xmlns:a16="http://schemas.microsoft.com/office/drawing/2014/main" id="{E3A358D3-E0E8-4A63-991C-3D3748A61487}"/>
              </a:ext>
            </a:extLst>
          </p:cNvPr>
          <p:cNvPicPr>
            <a:picLocks noChangeAspect="1"/>
          </p:cNvPicPr>
          <p:nvPr/>
        </p:nvPicPr>
        <p:blipFill>
          <a:blip r:embed="rId9"/>
          <a:stretch>
            <a:fillRect/>
          </a:stretch>
        </p:blipFill>
        <p:spPr>
          <a:xfrm>
            <a:off x="3673034" y="3053110"/>
            <a:ext cx="342900" cy="142875"/>
          </a:xfrm>
          <a:prstGeom prst="rect">
            <a:avLst/>
          </a:prstGeom>
        </p:spPr>
      </p:pic>
      <p:pic>
        <p:nvPicPr>
          <p:cNvPr id="36" name="Picture 35">
            <a:extLst>
              <a:ext uri="{FF2B5EF4-FFF2-40B4-BE49-F238E27FC236}">
                <a16:creationId xmlns:a16="http://schemas.microsoft.com/office/drawing/2014/main" id="{B7C6FF06-4B00-49E8-8817-7286AC2D9537}"/>
              </a:ext>
            </a:extLst>
          </p:cNvPr>
          <p:cNvPicPr>
            <a:picLocks noChangeAspect="1"/>
          </p:cNvPicPr>
          <p:nvPr/>
        </p:nvPicPr>
        <p:blipFill>
          <a:blip r:embed="rId12"/>
          <a:stretch>
            <a:fillRect/>
          </a:stretch>
        </p:blipFill>
        <p:spPr>
          <a:xfrm>
            <a:off x="4066662" y="3032849"/>
            <a:ext cx="521494" cy="157163"/>
          </a:xfrm>
          <a:prstGeom prst="rect">
            <a:avLst/>
          </a:prstGeom>
        </p:spPr>
      </p:pic>
      <p:pic>
        <p:nvPicPr>
          <p:cNvPr id="37" name="Picture 36">
            <a:extLst>
              <a:ext uri="{FF2B5EF4-FFF2-40B4-BE49-F238E27FC236}">
                <a16:creationId xmlns:a16="http://schemas.microsoft.com/office/drawing/2014/main" id="{7F590575-9E7C-49D3-82D4-E3E0702DB439}"/>
              </a:ext>
            </a:extLst>
          </p:cNvPr>
          <p:cNvPicPr>
            <a:picLocks noChangeAspect="1"/>
          </p:cNvPicPr>
          <p:nvPr/>
        </p:nvPicPr>
        <p:blipFill>
          <a:blip r:embed="rId6"/>
          <a:stretch>
            <a:fillRect/>
          </a:stretch>
        </p:blipFill>
        <p:spPr>
          <a:xfrm>
            <a:off x="4813020" y="3035127"/>
            <a:ext cx="528638" cy="178594"/>
          </a:xfrm>
          <a:prstGeom prst="rect">
            <a:avLst/>
          </a:prstGeom>
        </p:spPr>
      </p:pic>
      <p:pic>
        <p:nvPicPr>
          <p:cNvPr id="39" name="Picture 38">
            <a:extLst>
              <a:ext uri="{FF2B5EF4-FFF2-40B4-BE49-F238E27FC236}">
                <a16:creationId xmlns:a16="http://schemas.microsoft.com/office/drawing/2014/main" id="{BF486E3D-56DC-4B98-BA27-A3F829004A6C}"/>
              </a:ext>
            </a:extLst>
          </p:cNvPr>
          <p:cNvPicPr>
            <a:picLocks noChangeAspect="1"/>
          </p:cNvPicPr>
          <p:nvPr/>
        </p:nvPicPr>
        <p:blipFill>
          <a:blip r:embed="rId13"/>
          <a:stretch>
            <a:fillRect/>
          </a:stretch>
        </p:blipFill>
        <p:spPr>
          <a:xfrm>
            <a:off x="5385242" y="3056977"/>
            <a:ext cx="514350" cy="150019"/>
          </a:xfrm>
          <a:prstGeom prst="rect">
            <a:avLst/>
          </a:prstGeom>
        </p:spPr>
      </p:pic>
      <p:pic>
        <p:nvPicPr>
          <p:cNvPr id="41" name="Picture 40">
            <a:extLst>
              <a:ext uri="{FF2B5EF4-FFF2-40B4-BE49-F238E27FC236}">
                <a16:creationId xmlns:a16="http://schemas.microsoft.com/office/drawing/2014/main" id="{8BED8DD3-0AFF-4351-A745-927F9199923C}"/>
              </a:ext>
            </a:extLst>
          </p:cNvPr>
          <p:cNvPicPr>
            <a:picLocks noChangeAspect="1"/>
          </p:cNvPicPr>
          <p:nvPr/>
        </p:nvPicPr>
        <p:blipFill>
          <a:blip r:embed="rId14"/>
          <a:stretch>
            <a:fillRect/>
          </a:stretch>
        </p:blipFill>
        <p:spPr>
          <a:xfrm>
            <a:off x="5943176" y="3045966"/>
            <a:ext cx="650081" cy="150019"/>
          </a:xfrm>
          <a:prstGeom prst="rect">
            <a:avLst/>
          </a:prstGeom>
        </p:spPr>
      </p:pic>
      <p:pic>
        <p:nvPicPr>
          <p:cNvPr id="42" name="Picture 41">
            <a:extLst>
              <a:ext uri="{FF2B5EF4-FFF2-40B4-BE49-F238E27FC236}">
                <a16:creationId xmlns:a16="http://schemas.microsoft.com/office/drawing/2014/main" id="{D3985BED-EC0A-4388-BA5B-868460F3F683}"/>
              </a:ext>
            </a:extLst>
          </p:cNvPr>
          <p:cNvPicPr>
            <a:picLocks noChangeAspect="1"/>
          </p:cNvPicPr>
          <p:nvPr/>
        </p:nvPicPr>
        <p:blipFill>
          <a:blip r:embed="rId11"/>
          <a:stretch>
            <a:fillRect/>
          </a:stretch>
        </p:blipFill>
        <p:spPr>
          <a:xfrm>
            <a:off x="3173497" y="3449326"/>
            <a:ext cx="471488" cy="164306"/>
          </a:xfrm>
          <a:prstGeom prst="rect">
            <a:avLst/>
          </a:prstGeom>
        </p:spPr>
      </p:pic>
      <p:pic>
        <p:nvPicPr>
          <p:cNvPr id="43" name="Picture 42">
            <a:extLst>
              <a:ext uri="{FF2B5EF4-FFF2-40B4-BE49-F238E27FC236}">
                <a16:creationId xmlns:a16="http://schemas.microsoft.com/office/drawing/2014/main" id="{4F3D19AE-ABFC-43A7-8C58-B4126D6E053A}"/>
              </a:ext>
            </a:extLst>
          </p:cNvPr>
          <p:cNvPicPr>
            <a:picLocks noChangeAspect="1"/>
          </p:cNvPicPr>
          <p:nvPr/>
        </p:nvPicPr>
        <p:blipFill>
          <a:blip r:embed="rId4"/>
          <a:stretch>
            <a:fillRect/>
          </a:stretch>
        </p:blipFill>
        <p:spPr>
          <a:xfrm>
            <a:off x="3605545" y="3419128"/>
            <a:ext cx="364331" cy="242888"/>
          </a:xfrm>
          <a:prstGeom prst="rect">
            <a:avLst/>
          </a:prstGeom>
        </p:spPr>
      </p:pic>
      <p:pic>
        <p:nvPicPr>
          <p:cNvPr id="44" name="Picture 43">
            <a:extLst>
              <a:ext uri="{FF2B5EF4-FFF2-40B4-BE49-F238E27FC236}">
                <a16:creationId xmlns:a16="http://schemas.microsoft.com/office/drawing/2014/main" id="{1A6DBB41-7F30-4684-B968-DCEFF7AE5FA1}"/>
              </a:ext>
            </a:extLst>
          </p:cNvPr>
          <p:cNvPicPr>
            <a:picLocks noChangeAspect="1"/>
          </p:cNvPicPr>
          <p:nvPr/>
        </p:nvPicPr>
        <p:blipFill>
          <a:blip r:embed="rId12"/>
          <a:stretch>
            <a:fillRect/>
          </a:stretch>
        </p:blipFill>
        <p:spPr>
          <a:xfrm>
            <a:off x="4066662" y="3449326"/>
            <a:ext cx="521494" cy="157163"/>
          </a:xfrm>
          <a:prstGeom prst="rect">
            <a:avLst/>
          </a:prstGeom>
        </p:spPr>
      </p:pic>
      <p:pic>
        <p:nvPicPr>
          <p:cNvPr id="46" name="Picture 45">
            <a:extLst>
              <a:ext uri="{FF2B5EF4-FFF2-40B4-BE49-F238E27FC236}">
                <a16:creationId xmlns:a16="http://schemas.microsoft.com/office/drawing/2014/main" id="{7BE6FAA9-C92A-4E17-B3C9-B11930312D86}"/>
              </a:ext>
            </a:extLst>
          </p:cNvPr>
          <p:cNvPicPr>
            <a:picLocks noChangeAspect="1"/>
          </p:cNvPicPr>
          <p:nvPr/>
        </p:nvPicPr>
        <p:blipFill>
          <a:blip r:embed="rId15"/>
          <a:stretch>
            <a:fillRect/>
          </a:stretch>
        </p:blipFill>
        <p:spPr>
          <a:xfrm>
            <a:off x="4811431" y="3456469"/>
            <a:ext cx="478631" cy="157163"/>
          </a:xfrm>
          <a:prstGeom prst="rect">
            <a:avLst/>
          </a:prstGeom>
        </p:spPr>
      </p:pic>
      <p:pic>
        <p:nvPicPr>
          <p:cNvPr id="47" name="Picture 46">
            <a:extLst>
              <a:ext uri="{FF2B5EF4-FFF2-40B4-BE49-F238E27FC236}">
                <a16:creationId xmlns:a16="http://schemas.microsoft.com/office/drawing/2014/main" id="{E4CFE12D-8410-4DF1-8994-8CA4BBC9C907}"/>
              </a:ext>
            </a:extLst>
          </p:cNvPr>
          <p:cNvPicPr>
            <a:picLocks noChangeAspect="1"/>
          </p:cNvPicPr>
          <p:nvPr/>
        </p:nvPicPr>
        <p:blipFill>
          <a:blip r:embed="rId13"/>
          <a:stretch>
            <a:fillRect/>
          </a:stretch>
        </p:blipFill>
        <p:spPr>
          <a:xfrm>
            <a:off x="5386847" y="3452898"/>
            <a:ext cx="514350" cy="150019"/>
          </a:xfrm>
          <a:prstGeom prst="rect">
            <a:avLst/>
          </a:prstGeom>
        </p:spPr>
      </p:pic>
      <p:pic>
        <p:nvPicPr>
          <p:cNvPr id="48" name="Picture 47">
            <a:extLst>
              <a:ext uri="{FF2B5EF4-FFF2-40B4-BE49-F238E27FC236}">
                <a16:creationId xmlns:a16="http://schemas.microsoft.com/office/drawing/2014/main" id="{F378D93E-F0EA-40E8-A76E-F4983B07723E}"/>
              </a:ext>
            </a:extLst>
          </p:cNvPr>
          <p:cNvPicPr>
            <a:picLocks noChangeAspect="1"/>
          </p:cNvPicPr>
          <p:nvPr/>
        </p:nvPicPr>
        <p:blipFill>
          <a:blip r:embed="rId14"/>
          <a:stretch>
            <a:fillRect/>
          </a:stretch>
        </p:blipFill>
        <p:spPr>
          <a:xfrm>
            <a:off x="5959578" y="3449326"/>
            <a:ext cx="650081" cy="150019"/>
          </a:xfrm>
          <a:prstGeom prst="rect">
            <a:avLst/>
          </a:prstGeom>
        </p:spPr>
      </p:pic>
      <p:pic>
        <p:nvPicPr>
          <p:cNvPr id="50" name="Picture 49">
            <a:extLst>
              <a:ext uri="{FF2B5EF4-FFF2-40B4-BE49-F238E27FC236}">
                <a16:creationId xmlns:a16="http://schemas.microsoft.com/office/drawing/2014/main" id="{0F12EB39-2462-465B-9D6D-43BA8A6CA2AB}"/>
              </a:ext>
            </a:extLst>
          </p:cNvPr>
          <p:cNvPicPr>
            <a:picLocks noChangeAspect="1"/>
          </p:cNvPicPr>
          <p:nvPr/>
        </p:nvPicPr>
        <p:blipFill>
          <a:blip r:embed="rId16"/>
          <a:stretch>
            <a:fillRect/>
          </a:stretch>
        </p:blipFill>
        <p:spPr>
          <a:xfrm>
            <a:off x="1976749" y="4486166"/>
            <a:ext cx="4616508" cy="35330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Task Environment Examples</a:t>
            </a:r>
          </a:p>
        </p:txBody>
      </p:sp>
      <p:sp>
        <p:nvSpPr>
          <p:cNvPr id="4" name="Footer Placeholder 3">
            <a:extLst>
              <a:ext uri="{FF2B5EF4-FFF2-40B4-BE49-F238E27FC236}">
                <a16:creationId xmlns:a16="http://schemas.microsoft.com/office/drawing/2014/main" id="{610A2BCB-4213-4162-AA59-2694E5C5AEDE}"/>
              </a:ext>
            </a:extLst>
          </p:cNvPr>
          <p:cNvSpPr>
            <a:spLocks noGrp="1"/>
          </p:cNvSpPr>
          <p:nvPr>
            <p:ph type="ftr" sz="quarter" idx="4294967295"/>
          </p:nvPr>
        </p:nvSpPr>
        <p:spPr>
          <a:xfrm>
            <a:off x="5527675" y="5702300"/>
            <a:ext cx="3616325" cy="273050"/>
          </a:xfrm>
          <a:prstGeom prst="rect">
            <a:avLst/>
          </a:prstGeom>
        </p:spPr>
        <p:txBody>
          <a:bodyPr/>
          <a:lstStyle/>
          <a:p>
            <a:r>
              <a:rPr lang="en-US"/>
              <a:t>POAI-Susmita Mishra</a:t>
            </a:r>
          </a:p>
        </p:txBody>
      </p:sp>
    </p:spTree>
    <p:extLst>
      <p:ext uri="{BB962C8B-B14F-4D97-AF65-F5344CB8AC3E}">
        <p14:creationId xmlns:p14="http://schemas.microsoft.com/office/powerpoint/2010/main" val="323529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2DB2-D99E-4866-924A-FED75B3E5DDF}"/>
              </a:ext>
            </a:extLst>
          </p:cNvPr>
          <p:cNvSpPr>
            <a:spLocks noGrp="1"/>
          </p:cNvSpPr>
          <p:nvPr>
            <p:ph type="title"/>
          </p:nvPr>
        </p:nvSpPr>
        <p:spPr>
          <a:xfrm>
            <a:off x="457200" y="274638"/>
            <a:ext cx="8229600" cy="601662"/>
          </a:xfrm>
        </p:spPr>
        <p:txBody>
          <a:bodyPr>
            <a:normAutofit fontScale="90000"/>
          </a:bodyPr>
          <a:lstStyle/>
          <a:p>
            <a:r>
              <a:rPr lang="en-IN" dirty="0"/>
              <a:t>The Structure of Agents</a:t>
            </a:r>
          </a:p>
        </p:txBody>
      </p:sp>
      <p:sp>
        <p:nvSpPr>
          <p:cNvPr id="3" name="Content Placeholder 2">
            <a:extLst>
              <a:ext uri="{FF2B5EF4-FFF2-40B4-BE49-F238E27FC236}">
                <a16:creationId xmlns:a16="http://schemas.microsoft.com/office/drawing/2014/main" id="{AC7AAE4D-98A5-4A20-8D55-D22D8F0F7747}"/>
              </a:ext>
            </a:extLst>
          </p:cNvPr>
          <p:cNvSpPr>
            <a:spLocks noGrp="1"/>
          </p:cNvSpPr>
          <p:nvPr>
            <p:ph idx="4294967295"/>
          </p:nvPr>
        </p:nvSpPr>
        <p:spPr>
          <a:xfrm>
            <a:off x="381000" y="798512"/>
            <a:ext cx="8229600" cy="4525963"/>
          </a:xfrm>
        </p:spPr>
        <p:txBody>
          <a:bodyPr>
            <a:normAutofit/>
          </a:bodyPr>
          <a:lstStyle/>
          <a:p>
            <a:pPr>
              <a:lnSpc>
                <a:spcPct val="150000"/>
              </a:lnSpc>
            </a:pPr>
            <a:r>
              <a:rPr lang="en-US" sz="2800" dirty="0"/>
              <a:t>The job of AI is to design an </a:t>
            </a:r>
            <a:r>
              <a:rPr lang="en-US" sz="2800" dirty="0">
                <a:highlight>
                  <a:srgbClr val="FFFF00"/>
                </a:highlight>
              </a:rPr>
              <a:t>agent program </a:t>
            </a:r>
            <a:r>
              <a:rPr lang="en-US" sz="2800" dirty="0"/>
              <a:t>that implements the agent function— the mapping from percepts to actions.</a:t>
            </a:r>
          </a:p>
          <a:p>
            <a:pPr>
              <a:lnSpc>
                <a:spcPct val="150000"/>
              </a:lnSpc>
            </a:pPr>
            <a:r>
              <a:rPr lang="en-US" sz="2800" dirty="0"/>
              <a:t>This program will run on some sort of computing device with physical sensors and actuators—we call this the </a:t>
            </a:r>
            <a:r>
              <a:rPr lang="en-US" sz="2800" dirty="0">
                <a:highlight>
                  <a:srgbClr val="FFFF00"/>
                </a:highlight>
              </a:rPr>
              <a:t>architecture</a:t>
            </a:r>
            <a:endParaRPr lang="en-IN" sz="2800" dirty="0">
              <a:highlight>
                <a:srgbClr val="FFFF00"/>
              </a:highlight>
            </a:endParaRPr>
          </a:p>
        </p:txBody>
      </p:sp>
      <p:pic>
        <p:nvPicPr>
          <p:cNvPr id="7" name="Picture 6">
            <a:extLst>
              <a:ext uri="{FF2B5EF4-FFF2-40B4-BE49-F238E27FC236}">
                <a16:creationId xmlns:a16="http://schemas.microsoft.com/office/drawing/2014/main" id="{F7283AE4-434F-4CF7-AB96-5924FAA14986}"/>
              </a:ext>
            </a:extLst>
          </p:cNvPr>
          <p:cNvPicPr>
            <a:picLocks noChangeAspect="1"/>
          </p:cNvPicPr>
          <p:nvPr/>
        </p:nvPicPr>
        <p:blipFill>
          <a:blip r:embed="rId2"/>
          <a:stretch>
            <a:fillRect/>
          </a:stretch>
        </p:blipFill>
        <p:spPr>
          <a:xfrm>
            <a:off x="1092490" y="4940367"/>
            <a:ext cx="6193737" cy="768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4403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1963D-ED36-413B-B807-F63DAFCB4968}"/>
              </a:ext>
            </a:extLst>
          </p:cNvPr>
          <p:cNvSpPr>
            <a:spLocks noGrp="1"/>
          </p:cNvSpPr>
          <p:nvPr>
            <p:ph type="title"/>
          </p:nvPr>
        </p:nvSpPr>
        <p:spPr/>
        <p:txBody>
          <a:bodyPr/>
          <a:lstStyle/>
          <a:p>
            <a:r>
              <a:rPr lang="en-IN" dirty="0"/>
              <a:t>Agent Program</a:t>
            </a:r>
          </a:p>
        </p:txBody>
      </p:sp>
      <p:pic>
        <p:nvPicPr>
          <p:cNvPr id="3" name="Picture 2"/>
          <p:cNvPicPr>
            <a:picLocks noChangeAspect="1"/>
          </p:cNvPicPr>
          <p:nvPr/>
        </p:nvPicPr>
        <p:blipFill>
          <a:blip r:embed="rId3"/>
          <a:stretch>
            <a:fillRect/>
          </a:stretch>
        </p:blipFill>
        <p:spPr>
          <a:xfrm>
            <a:off x="152333" y="1838324"/>
            <a:ext cx="8601142" cy="3009333"/>
          </a:xfrm>
          <a:prstGeom prst="rect">
            <a:avLst/>
          </a:prstGeom>
        </p:spPr>
      </p:pic>
    </p:spTree>
    <p:extLst>
      <p:ext uri="{BB962C8B-B14F-4D97-AF65-F5344CB8AC3E}">
        <p14:creationId xmlns:p14="http://schemas.microsoft.com/office/powerpoint/2010/main" val="1877332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C3F3-08F7-4348-A0F6-127A6644D14E}"/>
              </a:ext>
            </a:extLst>
          </p:cNvPr>
          <p:cNvSpPr>
            <a:spLocks noGrp="1"/>
          </p:cNvSpPr>
          <p:nvPr>
            <p:ph type="title"/>
          </p:nvPr>
        </p:nvSpPr>
        <p:spPr/>
        <p:txBody>
          <a:bodyPr/>
          <a:lstStyle/>
          <a:p>
            <a:r>
              <a:rPr lang="en-IN" dirty="0"/>
              <a:t>Types of Agents</a:t>
            </a:r>
          </a:p>
        </p:txBody>
      </p:sp>
      <p:sp>
        <p:nvSpPr>
          <p:cNvPr id="3" name="Content Placeholder 2">
            <a:extLst>
              <a:ext uri="{FF2B5EF4-FFF2-40B4-BE49-F238E27FC236}">
                <a16:creationId xmlns:a16="http://schemas.microsoft.com/office/drawing/2014/main" id="{67EE512B-DADD-4F81-89D1-4F6B07D48A8B}"/>
              </a:ext>
            </a:extLst>
          </p:cNvPr>
          <p:cNvSpPr>
            <a:spLocks noGrp="1"/>
          </p:cNvSpPr>
          <p:nvPr>
            <p:ph idx="4294967295"/>
          </p:nvPr>
        </p:nvSpPr>
        <p:spPr>
          <a:xfrm>
            <a:off x="0" y="1600200"/>
            <a:ext cx="8229600" cy="4525963"/>
          </a:xfrm>
        </p:spPr>
        <p:txBody>
          <a:bodyPr/>
          <a:lstStyle/>
          <a:p>
            <a:pPr>
              <a:lnSpc>
                <a:spcPct val="150000"/>
              </a:lnSpc>
              <a:buFont typeface="Wingdings" panose="05000000000000000000" pitchFamily="2" charset="2"/>
              <a:buChar char="v"/>
            </a:pPr>
            <a:r>
              <a:rPr lang="en-US" dirty="0"/>
              <a:t>Simple reflex agents</a:t>
            </a:r>
          </a:p>
          <a:p>
            <a:pPr>
              <a:lnSpc>
                <a:spcPct val="150000"/>
              </a:lnSpc>
              <a:buFont typeface="Wingdings" panose="05000000000000000000" pitchFamily="2" charset="2"/>
              <a:buChar char="v"/>
            </a:pPr>
            <a:r>
              <a:rPr lang="en-US" dirty="0"/>
              <a:t>Model-based reflex agents </a:t>
            </a:r>
          </a:p>
          <a:p>
            <a:pPr>
              <a:lnSpc>
                <a:spcPct val="150000"/>
              </a:lnSpc>
              <a:buFont typeface="Wingdings" panose="05000000000000000000" pitchFamily="2" charset="2"/>
              <a:buChar char="v"/>
            </a:pPr>
            <a:r>
              <a:rPr lang="en-US" dirty="0"/>
              <a:t>Goal-based agents</a:t>
            </a:r>
          </a:p>
          <a:p>
            <a:pPr>
              <a:lnSpc>
                <a:spcPct val="150000"/>
              </a:lnSpc>
              <a:buFont typeface="Wingdings" panose="05000000000000000000" pitchFamily="2" charset="2"/>
              <a:buChar char="v"/>
            </a:pPr>
            <a:r>
              <a:rPr lang="en-US" dirty="0"/>
              <a:t>Utility-based agents.</a:t>
            </a:r>
            <a:endParaRPr lang="en-IN" dirty="0"/>
          </a:p>
        </p:txBody>
      </p:sp>
    </p:spTree>
    <p:extLst>
      <p:ext uri="{BB962C8B-B14F-4D97-AF65-F5344CB8AC3E}">
        <p14:creationId xmlns:p14="http://schemas.microsoft.com/office/powerpoint/2010/main" val="27521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C84A-17C4-4346-8CE3-C48502E2D1FC}"/>
              </a:ext>
            </a:extLst>
          </p:cNvPr>
          <p:cNvSpPr>
            <a:spLocks noGrp="1"/>
          </p:cNvSpPr>
          <p:nvPr>
            <p:ph type="title"/>
          </p:nvPr>
        </p:nvSpPr>
        <p:spPr/>
        <p:txBody>
          <a:bodyPr/>
          <a:lstStyle/>
          <a:p>
            <a:r>
              <a:rPr lang="en-IN" dirty="0"/>
              <a:t>Simple reflex agent</a:t>
            </a:r>
          </a:p>
        </p:txBody>
      </p:sp>
      <p:sp>
        <p:nvSpPr>
          <p:cNvPr id="3" name="Content Placeholder 2">
            <a:extLst>
              <a:ext uri="{FF2B5EF4-FFF2-40B4-BE49-F238E27FC236}">
                <a16:creationId xmlns:a16="http://schemas.microsoft.com/office/drawing/2014/main" id="{329A3720-5772-409A-B4E3-AB2A94650741}"/>
              </a:ext>
            </a:extLst>
          </p:cNvPr>
          <p:cNvSpPr>
            <a:spLocks noGrp="1"/>
          </p:cNvSpPr>
          <p:nvPr>
            <p:ph sz="half" idx="4294967295"/>
          </p:nvPr>
        </p:nvSpPr>
        <p:spPr>
          <a:xfrm>
            <a:off x="360070" y="2162176"/>
            <a:ext cx="4345280" cy="3333750"/>
          </a:xfrm>
        </p:spPr>
        <p:txBody>
          <a:bodyPr>
            <a:normAutofit fontScale="85000" lnSpcReduction="10000"/>
          </a:bodyPr>
          <a:lstStyle/>
          <a:p>
            <a:pPr>
              <a:lnSpc>
                <a:spcPct val="150000"/>
              </a:lnSpc>
            </a:pPr>
            <a:r>
              <a:rPr lang="en-US" sz="1800" dirty="0"/>
              <a:t>The simplest kind of agent is the </a:t>
            </a:r>
            <a:r>
              <a:rPr lang="en-US" sz="1800" dirty="0">
                <a:highlight>
                  <a:srgbClr val="FFFF00"/>
                </a:highlight>
              </a:rPr>
              <a:t>simple reflex agent.</a:t>
            </a:r>
          </a:p>
          <a:p>
            <a:pPr algn="just"/>
            <a:r>
              <a:rPr lang="en-US" sz="1800" dirty="0"/>
              <a:t>These agents select actions based on the </a:t>
            </a:r>
            <a:r>
              <a:rPr lang="en-US" sz="1800" i="1" dirty="0"/>
              <a:t>current </a:t>
            </a:r>
            <a:r>
              <a:rPr lang="en-US" sz="1800" dirty="0"/>
              <a:t>percept, ignoring the rest of the percept history</a:t>
            </a:r>
          </a:p>
          <a:p>
            <a:r>
              <a:rPr lang="en-US" sz="1800" dirty="0">
                <a:highlight>
                  <a:srgbClr val="FFFF00"/>
                </a:highlight>
              </a:rPr>
              <a:t> if car-in-front-is-braking then initiate-braking</a:t>
            </a:r>
          </a:p>
          <a:p>
            <a:endParaRPr lang="en-US" sz="1800" dirty="0">
              <a:highlight>
                <a:srgbClr val="FFFF00"/>
              </a:highlight>
            </a:endParaRPr>
          </a:p>
          <a:p>
            <a:pPr algn="just"/>
            <a:r>
              <a:rPr lang="en-US" sz="1800" dirty="0"/>
              <a:t>Rectangles are used  to denote the current internal state of the agent’s decision process, and ovals represent the background information used in the process.</a:t>
            </a:r>
          </a:p>
        </p:txBody>
      </p:sp>
      <p:pic>
        <p:nvPicPr>
          <p:cNvPr id="9" name="Picture 8">
            <a:extLst>
              <a:ext uri="{FF2B5EF4-FFF2-40B4-BE49-F238E27FC236}">
                <a16:creationId xmlns:a16="http://schemas.microsoft.com/office/drawing/2014/main" id="{F19AE87B-F953-4470-B0BB-7481462464E6}"/>
              </a:ext>
            </a:extLst>
          </p:cNvPr>
          <p:cNvPicPr>
            <a:picLocks noChangeAspect="1"/>
          </p:cNvPicPr>
          <p:nvPr/>
        </p:nvPicPr>
        <p:blipFill>
          <a:blip r:embed="rId2"/>
          <a:stretch>
            <a:fillRect/>
          </a:stretch>
        </p:blipFill>
        <p:spPr>
          <a:xfrm>
            <a:off x="5066590" y="2352630"/>
            <a:ext cx="3479006" cy="215026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5F6D7A4-FB06-4ADC-9F17-1C8FD05ABAE0}"/>
              </a:ext>
            </a:extLst>
          </p:cNvPr>
          <p:cNvPicPr>
            <a:picLocks noChangeAspect="1"/>
          </p:cNvPicPr>
          <p:nvPr/>
        </p:nvPicPr>
        <p:blipFill>
          <a:blip r:embed="rId3"/>
          <a:stretch>
            <a:fillRect/>
          </a:stretch>
        </p:blipFill>
        <p:spPr>
          <a:xfrm>
            <a:off x="5607419" y="4661400"/>
            <a:ext cx="2228850" cy="157163"/>
          </a:xfrm>
          <a:prstGeom prst="rect">
            <a:avLst/>
          </a:prstGeom>
          <a:ln>
            <a:noFill/>
          </a:ln>
          <a:effectLst>
            <a:outerShdw blurRad="292100" dist="139700" dir="2700000" algn="tl" rotWithShape="0">
              <a:srgbClr val="333333">
                <a:alpha val="65000"/>
              </a:srgbClr>
            </a:outerShdw>
          </a:effectLst>
        </p:spPr>
      </p:pic>
      <p:pic>
        <p:nvPicPr>
          <p:cNvPr id="1026" name="Picture 2" descr="Is that really the problem? - Raven Performance Group">
            <a:extLst>
              <a:ext uri="{FF2B5EF4-FFF2-40B4-BE49-F238E27FC236}">
                <a16:creationId xmlns:a16="http://schemas.microsoft.com/office/drawing/2014/main" id="{A7319A5D-C4F7-45BE-8A1A-BFB3104E2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2770" y="1238950"/>
            <a:ext cx="778460" cy="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42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chemeClr val="accent2"/>
                </a:solidFill>
              </a:rPr>
              <a:t>BOOKS</a:t>
            </a:r>
            <a:endParaRPr lang="en-US" dirty="0"/>
          </a:p>
        </p:txBody>
      </p:sp>
      <p:sp>
        <p:nvSpPr>
          <p:cNvPr id="10" name="Rectangle 9"/>
          <p:cNvSpPr/>
          <p:nvPr/>
        </p:nvSpPr>
        <p:spPr>
          <a:xfrm>
            <a:off x="171450" y="1417638"/>
            <a:ext cx="8324850" cy="3970318"/>
          </a:xfrm>
          <a:prstGeom prst="rect">
            <a:avLst/>
          </a:prstGeom>
        </p:spPr>
        <p:txBody>
          <a:bodyPr wrap="square">
            <a:spAutoFit/>
          </a:bodyPr>
          <a:lstStyle/>
          <a:p>
            <a:pPr marL="25400" indent="0">
              <a:buNone/>
            </a:pPr>
            <a:r>
              <a:rPr lang="en-US" sz="1800" b="1" dirty="0"/>
              <a:t>TEXT BOOKS:</a:t>
            </a:r>
            <a:endParaRPr lang="en-US" sz="1800" dirty="0"/>
          </a:p>
          <a:p>
            <a:pPr marL="0" indent="0">
              <a:buNone/>
            </a:pPr>
            <a:r>
              <a:rPr lang="en-US" sz="1800" dirty="0"/>
              <a:t>1. S. Russell and P. </a:t>
            </a:r>
            <a:r>
              <a:rPr lang="en-US" sz="1800" dirty="0" err="1"/>
              <a:t>Norvig</a:t>
            </a:r>
            <a:r>
              <a:rPr lang="en-US" sz="1800" dirty="0"/>
              <a:t>, Artificial Intelligence: A Modern Approach, Prentice Hall, Third Edition,2009.</a:t>
            </a:r>
          </a:p>
          <a:p>
            <a:pPr marL="0" indent="0">
              <a:buNone/>
            </a:pPr>
            <a:r>
              <a:rPr lang="en-US" sz="1800" dirty="0"/>
              <a:t>2. Nils J. Nilsson, Artificial Intelligence: A New Synthesis (1 ed.), Morgan-Kaufmann, 1998. ISBN 978-1558605350.</a:t>
            </a:r>
          </a:p>
          <a:p>
            <a:pPr marL="0" indent="0">
              <a:buNone/>
            </a:pPr>
            <a:r>
              <a:rPr lang="en-US" sz="1800" b="1" dirty="0"/>
              <a:t>REFERENCE BOOKS:</a:t>
            </a:r>
          </a:p>
          <a:p>
            <a:pPr marL="342900" indent="-342900">
              <a:buFont typeface="+mj-lt"/>
              <a:buAutoNum type="arabicPeriod"/>
            </a:pPr>
            <a:r>
              <a:rPr lang="en-US" sz="1800" dirty="0"/>
              <a:t>Elaine Rich, Kevin Knight, &amp; </a:t>
            </a:r>
            <a:r>
              <a:rPr lang="en-US" sz="1800" dirty="0" err="1"/>
              <a:t>Shivashankar</a:t>
            </a:r>
            <a:r>
              <a:rPr lang="en-US" sz="1800" dirty="0"/>
              <a:t> B Nair, Artificial Intelligence, McGraw Hill, 3rd ed.,2017.</a:t>
            </a:r>
          </a:p>
          <a:p>
            <a:pPr marL="342900" indent="-342900">
              <a:buFont typeface="+mj-lt"/>
              <a:buAutoNum type="arabicPeriod"/>
            </a:pPr>
            <a:r>
              <a:rPr lang="en-US" sz="1800" dirty="0"/>
              <a:t> Introduction to Artificial Intelligence &amp; Expert Systems, Patterson, Pearson, 1st ed. 2015</a:t>
            </a:r>
          </a:p>
          <a:p>
            <a:pPr marL="342900" indent="-342900">
              <a:buFont typeface="+mj-lt"/>
              <a:buAutoNum type="arabicPeriod"/>
            </a:pPr>
            <a:r>
              <a:rPr lang="en-US" sz="1800" dirty="0"/>
              <a:t>Logic &amp; Prolog Programming, </a:t>
            </a:r>
            <a:r>
              <a:rPr lang="en-US" sz="1800" dirty="0" err="1"/>
              <a:t>Saroj</a:t>
            </a:r>
            <a:r>
              <a:rPr lang="en-US" sz="1800" dirty="0"/>
              <a:t> Kaushik, New Age International, </a:t>
            </a:r>
            <a:r>
              <a:rPr lang="en-US" sz="1800" dirty="0" err="1"/>
              <a:t>Ist</a:t>
            </a:r>
            <a:r>
              <a:rPr lang="en-US" sz="1800" dirty="0"/>
              <a:t> edition, 2002.</a:t>
            </a:r>
          </a:p>
          <a:p>
            <a:pPr marL="342900" indent="-342900">
              <a:buFont typeface="+mj-lt"/>
              <a:buAutoNum type="arabicPeriod"/>
            </a:pPr>
            <a:r>
              <a:rPr lang="en-US" sz="1800" dirty="0"/>
              <a:t> Expert Systems: Principles and Programming,11 March 1998. Edition: 4th. ISBN: 9788131501672</a:t>
            </a:r>
          </a:p>
        </p:txBody>
      </p:sp>
    </p:spTree>
    <p:extLst>
      <p:ext uri="{BB962C8B-B14F-4D97-AF65-F5344CB8AC3E}">
        <p14:creationId xmlns:p14="http://schemas.microsoft.com/office/powerpoint/2010/main" val="3224915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D1516-8D1A-401C-A9DE-0746CDA21DFA}"/>
              </a:ext>
            </a:extLst>
          </p:cNvPr>
          <p:cNvSpPr>
            <a:spLocks noGrp="1"/>
          </p:cNvSpPr>
          <p:nvPr>
            <p:ph type="title"/>
          </p:nvPr>
        </p:nvSpPr>
        <p:spPr/>
        <p:txBody>
          <a:bodyPr/>
          <a:lstStyle/>
          <a:p>
            <a:r>
              <a:rPr lang="en-IN" dirty="0"/>
              <a:t>Simple reflex agent</a:t>
            </a:r>
            <a:endParaRPr lang="en-US" dirty="0"/>
          </a:p>
        </p:txBody>
      </p:sp>
      <p:sp>
        <p:nvSpPr>
          <p:cNvPr id="3" name="Content Placeholder 2">
            <a:extLst>
              <a:ext uri="{FF2B5EF4-FFF2-40B4-BE49-F238E27FC236}">
                <a16:creationId xmlns:a16="http://schemas.microsoft.com/office/drawing/2014/main" id="{C9DB98B4-D151-464C-A132-4CF704B6B0AE}"/>
              </a:ext>
            </a:extLst>
          </p:cNvPr>
          <p:cNvSpPr>
            <a:spLocks noGrp="1"/>
          </p:cNvSpPr>
          <p:nvPr>
            <p:ph sz="half" idx="4294967295"/>
          </p:nvPr>
        </p:nvSpPr>
        <p:spPr>
          <a:xfrm>
            <a:off x="130172" y="1209675"/>
            <a:ext cx="4149727" cy="4279901"/>
          </a:xfrm>
        </p:spPr>
        <p:txBody>
          <a:bodyPr>
            <a:normAutofit fontScale="55000" lnSpcReduction="20000"/>
          </a:bodyPr>
          <a:lstStyle/>
          <a:p>
            <a:pPr marL="0" indent="0">
              <a:buNone/>
            </a:pPr>
            <a:endParaRPr lang="en-US" dirty="0"/>
          </a:p>
          <a:p>
            <a:pPr marL="25400" indent="0" algn="just">
              <a:buNone/>
            </a:pPr>
            <a:r>
              <a:rPr lang="en-US" dirty="0"/>
              <a:t>INTERPRET-INPUT function generates an abstracted description of the current state from the percept.</a:t>
            </a:r>
          </a:p>
          <a:p>
            <a:pPr marL="25400" indent="0" algn="just">
              <a:buNone/>
            </a:pPr>
            <a:r>
              <a:rPr lang="en-US" dirty="0"/>
              <a:t>RULE-MATCH function returns the first rule in the set of rules that matches the given state description. </a:t>
            </a:r>
          </a:p>
          <a:p>
            <a:pPr marL="25400" indent="0" algn="just">
              <a:buNone/>
            </a:pPr>
            <a:r>
              <a:rPr lang="en-US" dirty="0"/>
              <a:t>The agent will work </a:t>
            </a:r>
            <a:r>
              <a:rPr lang="en-US" i="1" dirty="0"/>
              <a:t>only if the correct decision can be made on the basis of only the current percept—that is, only if the environment is fully observable.</a:t>
            </a:r>
          </a:p>
          <a:p>
            <a:pPr marL="25400" indent="0" algn="just">
              <a:buNone/>
            </a:pPr>
            <a:r>
              <a:rPr lang="en-US" dirty="0"/>
              <a:t>Even a little bit of unobservability can cause serious trouble</a:t>
            </a:r>
          </a:p>
          <a:p>
            <a:pPr marL="25400" indent="0" algn="just">
              <a:buNone/>
            </a:pPr>
            <a:r>
              <a:rPr lang="en-US" dirty="0"/>
              <a:t>Infinite loops are often unavoidable for simple reflex agents operating in partially observable environments.</a:t>
            </a:r>
          </a:p>
        </p:txBody>
      </p:sp>
      <p:pic>
        <p:nvPicPr>
          <p:cNvPr id="6" name="Picture 5">
            <a:extLst>
              <a:ext uri="{FF2B5EF4-FFF2-40B4-BE49-F238E27FC236}">
                <a16:creationId xmlns:a16="http://schemas.microsoft.com/office/drawing/2014/main" id="{E4E64EDE-255E-48B1-9B0D-421F6F1C8889}"/>
              </a:ext>
            </a:extLst>
          </p:cNvPr>
          <p:cNvPicPr>
            <a:picLocks noChangeAspect="1"/>
          </p:cNvPicPr>
          <p:nvPr/>
        </p:nvPicPr>
        <p:blipFill>
          <a:blip r:embed="rId2"/>
          <a:stretch>
            <a:fillRect/>
          </a:stretch>
        </p:blipFill>
        <p:spPr>
          <a:xfrm>
            <a:off x="4721462" y="4010025"/>
            <a:ext cx="4165363" cy="923925"/>
          </a:xfrm>
          <a:prstGeom prst="rect">
            <a:avLst/>
          </a:prstGeom>
          <a:ln>
            <a:noFill/>
          </a:ln>
          <a:effectLst>
            <a:outerShdw blurRad="292100" dist="139700" dir="2700000" algn="tl" rotWithShape="0">
              <a:srgbClr val="333333">
                <a:alpha val="65000"/>
              </a:srgbClr>
            </a:outerShdw>
          </a:effectLst>
        </p:spPr>
      </p:pic>
      <p:pic>
        <p:nvPicPr>
          <p:cNvPr id="7" name="Content Placeholder 18">
            <a:extLst>
              <a:ext uri="{FF2B5EF4-FFF2-40B4-BE49-F238E27FC236}">
                <a16:creationId xmlns:a16="http://schemas.microsoft.com/office/drawing/2014/main" id="{355CFAC1-862C-4A69-98D3-2E91C30B6751}"/>
              </a:ext>
            </a:extLst>
          </p:cNvPr>
          <p:cNvPicPr>
            <a:picLocks noChangeAspect="1"/>
          </p:cNvPicPr>
          <p:nvPr/>
        </p:nvPicPr>
        <p:blipFill>
          <a:blip r:embed="rId3"/>
          <a:stretch>
            <a:fillRect/>
          </a:stretch>
        </p:blipFill>
        <p:spPr>
          <a:xfrm>
            <a:off x="4607841" y="1417638"/>
            <a:ext cx="4405986" cy="21542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755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9963-E1E7-413C-B811-0067D6B948C0}"/>
              </a:ext>
            </a:extLst>
          </p:cNvPr>
          <p:cNvSpPr>
            <a:spLocks noGrp="1"/>
          </p:cNvSpPr>
          <p:nvPr>
            <p:ph type="title"/>
          </p:nvPr>
        </p:nvSpPr>
        <p:spPr/>
        <p:txBody>
          <a:bodyPr spcFirstLastPara="1" vert="horz" wrap="square" lIns="68580" tIns="34290" rIns="68580" bIns="34290" rtlCol="0" anchor="ctr" anchorCtr="0">
            <a:normAutofit/>
          </a:bodyPr>
          <a:lstStyle/>
          <a:p>
            <a:r>
              <a:rPr lang="en-US" sz="2700" kern="1200" dirty="0">
                <a:solidFill>
                  <a:schemeClr val="tx1"/>
                </a:solidFill>
                <a:latin typeface="+mj-lt"/>
                <a:ea typeface="+mj-ea"/>
                <a:cs typeface="+mj-cs"/>
              </a:rPr>
              <a:t>Model-based reflex agents</a:t>
            </a:r>
          </a:p>
        </p:txBody>
      </p:sp>
      <p:pic>
        <p:nvPicPr>
          <p:cNvPr id="7" name="Content Placeholder 6" descr="Diagram&#10;&#10;Description automatically generated">
            <a:extLst>
              <a:ext uri="{FF2B5EF4-FFF2-40B4-BE49-F238E27FC236}">
                <a16:creationId xmlns:a16="http://schemas.microsoft.com/office/drawing/2014/main" id="{1275DAB3-5E8B-4D81-A037-6322265426BF}"/>
              </a:ext>
            </a:extLst>
          </p:cNvPr>
          <p:cNvPicPr>
            <a:picLocks noGrp="1" noChangeAspect="1"/>
          </p:cNvPicPr>
          <p:nvPr>
            <p:ph idx="4294967295"/>
          </p:nvPr>
        </p:nvPicPr>
        <p:blipFill>
          <a:blip r:embed="rId2"/>
          <a:stretch>
            <a:fillRect/>
          </a:stretch>
        </p:blipFill>
        <p:spPr>
          <a:xfrm>
            <a:off x="4176239" y="1533524"/>
            <a:ext cx="4716015" cy="3667125"/>
          </a:xfrm>
          <a:prstGeom prst="rect">
            <a:avLst/>
          </a:prstGeom>
        </p:spPr>
      </p:pic>
      <p:sp>
        <p:nvSpPr>
          <p:cNvPr id="10" name="TextBox 9">
            <a:extLst>
              <a:ext uri="{FF2B5EF4-FFF2-40B4-BE49-F238E27FC236}">
                <a16:creationId xmlns:a16="http://schemas.microsoft.com/office/drawing/2014/main" id="{2DF8179D-2BD0-4413-ABEB-FEFC036B04AA}"/>
              </a:ext>
            </a:extLst>
          </p:cNvPr>
          <p:cNvSpPr txBox="1"/>
          <p:nvPr/>
        </p:nvSpPr>
        <p:spPr>
          <a:xfrm>
            <a:off x="457200" y="1417638"/>
            <a:ext cx="3609975" cy="4072335"/>
          </a:xfrm>
          <a:prstGeom prst="rect">
            <a:avLst/>
          </a:prstGeom>
        </p:spPr>
        <p:txBody>
          <a:bodyPr vert="horz" lIns="68580" tIns="34290" rIns="68580" bIns="34290" rtlCol="0">
            <a:noAutofit/>
          </a:bodyPr>
          <a:lstStyle/>
          <a:p>
            <a:pPr indent="-171450" defTabSz="685800">
              <a:lnSpc>
                <a:spcPct val="90000"/>
              </a:lnSpc>
              <a:spcAft>
                <a:spcPts val="450"/>
              </a:spcAft>
              <a:buFont typeface="Arial" panose="020B0604020202020204" pitchFamily="34" charset="0"/>
              <a:buChar char="•"/>
            </a:pPr>
            <a:r>
              <a:rPr lang="en-US" sz="1800" dirty="0"/>
              <a:t>The agent should maintain some sort of </a:t>
            </a:r>
            <a:r>
              <a:rPr lang="en-US" sz="1800" dirty="0">
                <a:highlight>
                  <a:srgbClr val="FFFF00"/>
                </a:highlight>
              </a:rPr>
              <a:t>internal state ,</a:t>
            </a:r>
            <a:r>
              <a:rPr lang="en-US" sz="1800" dirty="0"/>
              <a:t>that depends on the percept history and thereby reflects at least some of the unobserved  aspects of the current state.</a:t>
            </a:r>
            <a:endParaRPr lang="en-US" sz="1800" dirty="0">
              <a:highlight>
                <a:srgbClr val="FFFF00"/>
              </a:highlight>
            </a:endParaRPr>
          </a:p>
          <a:p>
            <a:pPr indent="-171450" defTabSz="685800">
              <a:lnSpc>
                <a:spcPct val="90000"/>
              </a:lnSpc>
              <a:spcAft>
                <a:spcPts val="450"/>
              </a:spcAft>
              <a:buFont typeface="Arial" panose="020B0604020202020204" pitchFamily="34" charset="0"/>
              <a:buChar char="•"/>
            </a:pPr>
            <a:endParaRPr lang="en-US" sz="1800" dirty="0">
              <a:highlight>
                <a:srgbClr val="FFFF00"/>
              </a:highlight>
            </a:endParaRPr>
          </a:p>
          <a:p>
            <a:pPr indent="-171450" defTabSz="685800">
              <a:lnSpc>
                <a:spcPct val="90000"/>
              </a:lnSpc>
              <a:spcAft>
                <a:spcPts val="450"/>
              </a:spcAft>
              <a:buFont typeface="Arial" panose="020B0604020202020204" pitchFamily="34" charset="0"/>
              <a:buChar char="•"/>
            </a:pPr>
            <a:r>
              <a:rPr lang="en-US" sz="1800" dirty="0"/>
              <a:t>This knowledge about “</a:t>
            </a:r>
            <a:r>
              <a:rPr lang="en-US" sz="1800" dirty="0">
                <a:highlight>
                  <a:srgbClr val="FFFF00"/>
                </a:highlight>
              </a:rPr>
              <a:t>how the world works</a:t>
            </a:r>
            <a:r>
              <a:rPr lang="en-US" sz="1800" dirty="0"/>
              <a:t>”—whether implemented in simple Boolean circuits or in complete scientific theories —is called a model of the world. An agent that uses such a model is called a </a:t>
            </a:r>
            <a:r>
              <a:rPr lang="en-US" sz="1800" dirty="0">
                <a:highlight>
                  <a:srgbClr val="FFFF00"/>
                </a:highlight>
              </a:rPr>
              <a:t>model-based agent</a:t>
            </a:r>
            <a:r>
              <a:rPr lang="en-US" sz="1800" dirty="0"/>
              <a:t>.</a:t>
            </a:r>
            <a:endParaRPr lang="en-US" sz="1800" dirty="0">
              <a:highlight>
                <a:srgbClr val="FFFF00"/>
              </a:highlight>
            </a:endParaRPr>
          </a:p>
        </p:txBody>
      </p:sp>
    </p:spTree>
    <p:extLst>
      <p:ext uri="{BB962C8B-B14F-4D97-AF65-F5344CB8AC3E}">
        <p14:creationId xmlns:p14="http://schemas.microsoft.com/office/powerpoint/2010/main" val="239090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FCCE-7189-4CF3-8953-E44470D4436C}"/>
              </a:ext>
            </a:extLst>
          </p:cNvPr>
          <p:cNvSpPr>
            <a:spLocks noGrp="1"/>
          </p:cNvSpPr>
          <p:nvPr>
            <p:ph type="title"/>
          </p:nvPr>
        </p:nvSpPr>
        <p:spPr>
          <a:xfrm>
            <a:off x="457200" y="274638"/>
            <a:ext cx="8229600" cy="982662"/>
          </a:xfrm>
        </p:spPr>
        <p:txBody>
          <a:bodyPr spcFirstLastPara="1" vert="horz" wrap="square" lIns="68580" tIns="34290" rIns="68580" bIns="34290" rtlCol="0" anchor="ctr" anchorCtr="0">
            <a:normAutofit/>
          </a:bodyPr>
          <a:lstStyle/>
          <a:p>
            <a:r>
              <a:rPr lang="en-US" sz="2700" kern="1200" dirty="0">
                <a:solidFill>
                  <a:schemeClr val="tx1"/>
                </a:solidFill>
                <a:latin typeface="+mj-lt"/>
                <a:ea typeface="+mj-ea"/>
                <a:cs typeface="+mj-cs"/>
              </a:rPr>
              <a:t>Model-based reflex agents(Cont.)</a:t>
            </a:r>
          </a:p>
        </p:txBody>
      </p:sp>
      <p:pic>
        <p:nvPicPr>
          <p:cNvPr id="4" name="Content Placeholder 3">
            <a:extLst>
              <a:ext uri="{FF2B5EF4-FFF2-40B4-BE49-F238E27FC236}">
                <a16:creationId xmlns:a16="http://schemas.microsoft.com/office/drawing/2014/main" id="{3ACC7042-0AEB-4940-8874-58DA11AB4609}"/>
              </a:ext>
            </a:extLst>
          </p:cNvPr>
          <p:cNvPicPr>
            <a:picLocks noGrp="1" noChangeAspect="1"/>
          </p:cNvPicPr>
          <p:nvPr>
            <p:ph idx="4294967295"/>
          </p:nvPr>
        </p:nvPicPr>
        <p:blipFill>
          <a:blip r:embed="rId2"/>
          <a:stretch>
            <a:fillRect/>
          </a:stretch>
        </p:blipFill>
        <p:spPr>
          <a:xfrm>
            <a:off x="2849293" y="1543050"/>
            <a:ext cx="6132782" cy="3133724"/>
          </a:xfrm>
          <a:prstGeom prst="rect">
            <a:avLst/>
          </a:prstGeom>
        </p:spPr>
      </p:pic>
      <p:sp>
        <p:nvSpPr>
          <p:cNvPr id="5" name="Rectangle 4">
            <a:extLst>
              <a:ext uri="{FF2B5EF4-FFF2-40B4-BE49-F238E27FC236}">
                <a16:creationId xmlns:a16="http://schemas.microsoft.com/office/drawing/2014/main" id="{8387A65B-FAE3-42FC-BCE0-4A3668064319}"/>
              </a:ext>
            </a:extLst>
          </p:cNvPr>
          <p:cNvSpPr/>
          <p:nvPr/>
        </p:nvSpPr>
        <p:spPr>
          <a:xfrm>
            <a:off x="457200" y="1333212"/>
            <a:ext cx="2076450" cy="3554411"/>
          </a:xfrm>
          <a:prstGeom prst="rect">
            <a:avLst/>
          </a:prstGeom>
        </p:spPr>
        <p:txBody>
          <a:bodyPr vert="horz" lIns="68580" tIns="34290" rIns="68580" bIns="34290" rtlCol="0">
            <a:noAutofit/>
          </a:bodyPr>
          <a:lstStyle/>
          <a:p>
            <a:pPr indent="-171450" algn="just" defTabSz="685800">
              <a:lnSpc>
                <a:spcPct val="90000"/>
              </a:lnSpc>
              <a:spcAft>
                <a:spcPts val="450"/>
              </a:spcAft>
              <a:buFont typeface="Arial" panose="020B0604020202020204" pitchFamily="34" charset="0"/>
              <a:buChar char="•"/>
            </a:pPr>
            <a:r>
              <a:rPr lang="en-US" sz="2000" dirty="0"/>
              <a:t>A model-based reflex agent. It keeps track of the current state of the world,</a:t>
            </a:r>
          </a:p>
          <a:p>
            <a:pPr indent="-171450" algn="just" defTabSz="685800">
              <a:lnSpc>
                <a:spcPct val="90000"/>
              </a:lnSpc>
              <a:spcAft>
                <a:spcPts val="450"/>
              </a:spcAft>
              <a:buFont typeface="Arial" panose="020B0604020202020204" pitchFamily="34" charset="0"/>
              <a:buChar char="•"/>
            </a:pPr>
            <a:r>
              <a:rPr lang="en-US" sz="2000" dirty="0"/>
              <a:t>using an internal model. It then chooses an action in the same way as the reflex agent.</a:t>
            </a:r>
          </a:p>
        </p:txBody>
      </p:sp>
    </p:spTree>
    <p:extLst>
      <p:ext uri="{BB962C8B-B14F-4D97-AF65-F5344CB8AC3E}">
        <p14:creationId xmlns:p14="http://schemas.microsoft.com/office/powerpoint/2010/main" val="41965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8F48-6E69-45FD-8D43-9D0C66BF5540}"/>
              </a:ext>
            </a:extLst>
          </p:cNvPr>
          <p:cNvSpPr>
            <a:spLocks noGrp="1"/>
          </p:cNvSpPr>
          <p:nvPr>
            <p:ph type="title"/>
          </p:nvPr>
        </p:nvSpPr>
        <p:spPr>
          <a:xfrm>
            <a:off x="457200" y="274638"/>
            <a:ext cx="8229600" cy="515937"/>
          </a:xfrm>
        </p:spPr>
        <p:txBody>
          <a:bodyPr>
            <a:noAutofit/>
          </a:bodyPr>
          <a:lstStyle/>
          <a:p>
            <a:r>
              <a:rPr lang="en-IN" sz="3200" dirty="0"/>
              <a:t>Goal-based agents</a:t>
            </a:r>
          </a:p>
        </p:txBody>
      </p:sp>
      <p:sp>
        <p:nvSpPr>
          <p:cNvPr id="3" name="Content Placeholder 2">
            <a:extLst>
              <a:ext uri="{FF2B5EF4-FFF2-40B4-BE49-F238E27FC236}">
                <a16:creationId xmlns:a16="http://schemas.microsoft.com/office/drawing/2014/main" id="{D37758EE-8DB0-47A6-877B-A7F351223BA0}"/>
              </a:ext>
            </a:extLst>
          </p:cNvPr>
          <p:cNvSpPr>
            <a:spLocks noGrp="1"/>
          </p:cNvSpPr>
          <p:nvPr>
            <p:ph idx="4294967295"/>
          </p:nvPr>
        </p:nvSpPr>
        <p:spPr>
          <a:xfrm>
            <a:off x="247650" y="639763"/>
            <a:ext cx="3489325" cy="3357562"/>
          </a:xfrm>
        </p:spPr>
        <p:txBody>
          <a:bodyPr>
            <a:noAutofit/>
          </a:bodyPr>
          <a:lstStyle/>
          <a:p>
            <a:pPr algn="just"/>
            <a:r>
              <a:rPr lang="en-US" sz="1800" dirty="0"/>
              <a:t>Knowing something about the current state of the environment is not always enough to decide what to do. For example, at a road junction, the taxi can turn left, turn right, or go straight on . The correct decision depends on where the taxi is trying to get to. </a:t>
            </a:r>
          </a:p>
          <a:p>
            <a:pPr algn="just"/>
            <a:r>
              <a:rPr lang="en-US" sz="1800" dirty="0"/>
              <a:t>In other words, as well as a current state description, the GOAL agent needs some sort of </a:t>
            </a:r>
            <a:r>
              <a:rPr lang="en-US" sz="1800" b="1" dirty="0"/>
              <a:t>goal </a:t>
            </a:r>
            <a:r>
              <a:rPr lang="en-US" sz="1800" dirty="0"/>
              <a:t>information </a:t>
            </a:r>
            <a:r>
              <a:rPr lang="en-US" sz="1800" dirty="0">
                <a:solidFill>
                  <a:srgbClr val="FF0000"/>
                </a:solidFill>
              </a:rPr>
              <a:t>that describes situations that are desirable</a:t>
            </a:r>
            <a:r>
              <a:rPr lang="en-US" sz="1800" dirty="0"/>
              <a:t>—for example, being at the passenger’s destination.</a:t>
            </a:r>
          </a:p>
          <a:p>
            <a:pPr marL="25400" indent="0" algn="just">
              <a:buNone/>
            </a:pPr>
            <a:endParaRPr lang="en-IN" sz="1800" dirty="0"/>
          </a:p>
        </p:txBody>
      </p:sp>
      <p:pic>
        <p:nvPicPr>
          <p:cNvPr id="7" name="Picture 6">
            <a:extLst>
              <a:ext uri="{FF2B5EF4-FFF2-40B4-BE49-F238E27FC236}">
                <a16:creationId xmlns:a16="http://schemas.microsoft.com/office/drawing/2014/main" id="{709FBF68-DF5E-4729-8262-61F8C393C2B3}"/>
              </a:ext>
            </a:extLst>
          </p:cNvPr>
          <p:cNvPicPr>
            <a:picLocks noChangeAspect="1"/>
          </p:cNvPicPr>
          <p:nvPr/>
        </p:nvPicPr>
        <p:blipFill>
          <a:blip r:embed="rId2"/>
          <a:stretch>
            <a:fillRect/>
          </a:stretch>
        </p:blipFill>
        <p:spPr>
          <a:xfrm>
            <a:off x="4110462" y="790575"/>
            <a:ext cx="4871613" cy="3764952"/>
          </a:xfrm>
          <a:prstGeom prst="rect">
            <a:avLst/>
          </a:prstGeom>
        </p:spPr>
      </p:pic>
      <p:sp>
        <p:nvSpPr>
          <p:cNvPr id="4" name="Rectangle 3">
            <a:extLst>
              <a:ext uri="{FF2B5EF4-FFF2-40B4-BE49-F238E27FC236}">
                <a16:creationId xmlns:a16="http://schemas.microsoft.com/office/drawing/2014/main" id="{4684BB67-6012-4E97-951F-814A19F159B8}"/>
              </a:ext>
            </a:extLst>
          </p:cNvPr>
          <p:cNvSpPr/>
          <p:nvPr/>
        </p:nvSpPr>
        <p:spPr>
          <a:xfrm>
            <a:off x="4187112" y="4751146"/>
            <a:ext cx="4572000" cy="1077218"/>
          </a:xfrm>
          <a:prstGeom prst="rect">
            <a:avLst/>
          </a:prstGeom>
        </p:spPr>
        <p:txBody>
          <a:bodyPr>
            <a:spAutoFit/>
          </a:bodyPr>
          <a:lstStyle/>
          <a:p>
            <a:pPr algn="just"/>
            <a:r>
              <a:rPr lang="en-US" sz="1600" dirty="0">
                <a:latin typeface="Times-Roman"/>
              </a:rPr>
              <a:t>A model-based, goal-based agent. It keeps track of the world state as well as a set of goals it is trying to achieve, and chooses an action that will (eventually) lead to the achievement of its goals.</a:t>
            </a:r>
            <a:endParaRPr lang="en-US" sz="1600" dirty="0"/>
          </a:p>
        </p:txBody>
      </p:sp>
    </p:spTree>
    <p:extLst>
      <p:ext uri="{BB962C8B-B14F-4D97-AF65-F5344CB8AC3E}">
        <p14:creationId xmlns:p14="http://schemas.microsoft.com/office/powerpoint/2010/main" val="428751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30262"/>
          </a:xfrm>
        </p:spPr>
        <p:txBody>
          <a:bodyPr/>
          <a:lstStyle/>
          <a:p>
            <a:r>
              <a:rPr lang="en-IN" dirty="0"/>
              <a:t>Goal-based agents(Cont..)</a:t>
            </a:r>
            <a:endParaRPr lang="en-US" dirty="0"/>
          </a:p>
        </p:txBody>
      </p:sp>
      <p:sp>
        <p:nvSpPr>
          <p:cNvPr id="3" name="Rectangle 2"/>
          <p:cNvSpPr/>
          <p:nvPr/>
        </p:nvSpPr>
        <p:spPr>
          <a:xfrm>
            <a:off x="457199" y="1943100"/>
            <a:ext cx="2962275" cy="1600438"/>
          </a:xfrm>
          <a:prstGeom prst="rect">
            <a:avLst/>
          </a:prstGeom>
        </p:spPr>
        <p:txBody>
          <a:bodyPr wrap="square">
            <a:spAutoFit/>
          </a:bodyPr>
          <a:lstStyle/>
          <a:p>
            <a:pPr algn="just"/>
            <a:r>
              <a:rPr lang="en-US" dirty="0"/>
              <a:t>The agent program can combine this with the model to select  actions that achieve the goal. </a:t>
            </a:r>
          </a:p>
          <a:p>
            <a:pPr algn="just"/>
            <a:r>
              <a:rPr lang="en-US" dirty="0">
                <a:highlight>
                  <a:srgbClr val="FFFF00"/>
                </a:highlight>
              </a:rPr>
              <a:t>Search</a:t>
            </a:r>
            <a:r>
              <a:rPr lang="en-US" dirty="0"/>
              <a:t> and </a:t>
            </a:r>
            <a:r>
              <a:rPr lang="en-US" dirty="0">
                <a:highlight>
                  <a:srgbClr val="FFFF00"/>
                </a:highlight>
              </a:rPr>
              <a:t>planning</a:t>
            </a:r>
            <a:r>
              <a:rPr lang="en-US" dirty="0"/>
              <a:t> are the subfields of AI devoted to finding action sequences that achieve the agent’s goals</a:t>
            </a:r>
            <a:endParaRPr lang="en-IN" dirty="0"/>
          </a:p>
        </p:txBody>
      </p:sp>
      <p:pic>
        <p:nvPicPr>
          <p:cNvPr id="4" name="Picture 3">
            <a:extLst>
              <a:ext uri="{FF2B5EF4-FFF2-40B4-BE49-F238E27FC236}">
                <a16:creationId xmlns:a16="http://schemas.microsoft.com/office/drawing/2014/main" id="{709FBF68-DF5E-4729-8262-61F8C393C2B3}"/>
              </a:ext>
            </a:extLst>
          </p:cNvPr>
          <p:cNvPicPr>
            <a:picLocks noChangeAspect="1"/>
          </p:cNvPicPr>
          <p:nvPr/>
        </p:nvPicPr>
        <p:blipFill>
          <a:blip r:embed="rId2"/>
          <a:stretch>
            <a:fillRect/>
          </a:stretch>
        </p:blipFill>
        <p:spPr>
          <a:xfrm>
            <a:off x="4107742" y="1659116"/>
            <a:ext cx="4579058" cy="2907701"/>
          </a:xfrm>
          <a:prstGeom prst="rect">
            <a:avLst/>
          </a:prstGeom>
        </p:spPr>
      </p:pic>
      <p:sp>
        <p:nvSpPr>
          <p:cNvPr id="5" name="Rectangle 4">
            <a:extLst>
              <a:ext uri="{FF2B5EF4-FFF2-40B4-BE49-F238E27FC236}">
                <a16:creationId xmlns:a16="http://schemas.microsoft.com/office/drawing/2014/main" id="{4684BB67-6012-4E97-951F-814A19F159B8}"/>
              </a:ext>
            </a:extLst>
          </p:cNvPr>
          <p:cNvSpPr/>
          <p:nvPr/>
        </p:nvSpPr>
        <p:spPr>
          <a:xfrm>
            <a:off x="4187112" y="4751146"/>
            <a:ext cx="4572000" cy="1077218"/>
          </a:xfrm>
          <a:prstGeom prst="rect">
            <a:avLst/>
          </a:prstGeom>
        </p:spPr>
        <p:txBody>
          <a:bodyPr>
            <a:spAutoFit/>
          </a:bodyPr>
          <a:lstStyle/>
          <a:p>
            <a:pPr algn="just"/>
            <a:r>
              <a:rPr lang="en-US" sz="1600" dirty="0">
                <a:latin typeface="Times-Roman"/>
              </a:rPr>
              <a:t>A model-based, goal-based agent. It keeps track of the world state as well as a set of goals it is trying to achieve, and chooses an action that will (eventually) lead to the achievement of its goals.</a:t>
            </a:r>
            <a:endParaRPr lang="en-US" sz="1600" dirty="0"/>
          </a:p>
        </p:txBody>
      </p:sp>
    </p:spTree>
    <p:extLst>
      <p:ext uri="{BB962C8B-B14F-4D97-AF65-F5344CB8AC3E}">
        <p14:creationId xmlns:p14="http://schemas.microsoft.com/office/powerpoint/2010/main" val="23767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7C3D-4FC5-487F-B7B8-3EED3FF68FEB}"/>
              </a:ext>
            </a:extLst>
          </p:cNvPr>
          <p:cNvSpPr>
            <a:spLocks noGrp="1"/>
          </p:cNvSpPr>
          <p:nvPr>
            <p:ph type="title"/>
          </p:nvPr>
        </p:nvSpPr>
        <p:spPr>
          <a:xfrm>
            <a:off x="457200" y="246063"/>
            <a:ext cx="8229600" cy="382587"/>
          </a:xfrm>
        </p:spPr>
        <p:txBody>
          <a:bodyPr>
            <a:noAutofit/>
          </a:bodyPr>
          <a:lstStyle/>
          <a:p>
            <a:r>
              <a:rPr lang="en-IN" sz="4000" dirty="0"/>
              <a:t>Utility-based agents</a:t>
            </a:r>
          </a:p>
        </p:txBody>
      </p:sp>
      <p:sp>
        <p:nvSpPr>
          <p:cNvPr id="3" name="Content Placeholder 2">
            <a:extLst>
              <a:ext uri="{FF2B5EF4-FFF2-40B4-BE49-F238E27FC236}">
                <a16:creationId xmlns:a16="http://schemas.microsoft.com/office/drawing/2014/main" id="{98ACA4FF-4896-48BD-A535-34B1D92FE715}"/>
              </a:ext>
            </a:extLst>
          </p:cNvPr>
          <p:cNvSpPr>
            <a:spLocks noGrp="1"/>
          </p:cNvSpPr>
          <p:nvPr>
            <p:ph idx="4294967295"/>
          </p:nvPr>
        </p:nvSpPr>
        <p:spPr>
          <a:xfrm>
            <a:off x="257175" y="1302752"/>
            <a:ext cx="4133850" cy="3916947"/>
          </a:xfrm>
        </p:spPr>
        <p:txBody>
          <a:bodyPr>
            <a:noAutofit/>
          </a:bodyPr>
          <a:lstStyle/>
          <a:p>
            <a:pPr marL="25400" indent="0" algn="just">
              <a:buNone/>
            </a:pPr>
            <a:r>
              <a:rPr lang="en-US" sz="1800" dirty="0"/>
              <a:t>Goals alone are not enough to generate high-quality behavior in most environments. For example, many action sequences will get the taxi to its destination (thereby achieving the goal) but some are quicker, safer, more reliable, or cheaper than others. </a:t>
            </a:r>
          </a:p>
          <a:p>
            <a:pPr marL="25400" indent="0" algn="just">
              <a:buNone/>
            </a:pPr>
            <a:r>
              <a:rPr lang="en-US" sz="1800" dirty="0"/>
              <a:t>Goals just provide a crude binary distinction between “happy” and “unhappy” states. </a:t>
            </a:r>
          </a:p>
        </p:txBody>
      </p:sp>
      <p:pic>
        <p:nvPicPr>
          <p:cNvPr id="7" name="Picture 6">
            <a:extLst>
              <a:ext uri="{FF2B5EF4-FFF2-40B4-BE49-F238E27FC236}">
                <a16:creationId xmlns:a16="http://schemas.microsoft.com/office/drawing/2014/main" id="{3A72BF4E-17DE-4FAC-9FA1-44B9AC846F63}"/>
              </a:ext>
            </a:extLst>
          </p:cNvPr>
          <p:cNvPicPr>
            <a:picLocks noChangeAspect="1"/>
          </p:cNvPicPr>
          <p:nvPr/>
        </p:nvPicPr>
        <p:blipFill>
          <a:blip r:embed="rId2"/>
          <a:stretch>
            <a:fillRect/>
          </a:stretch>
        </p:blipFill>
        <p:spPr>
          <a:xfrm>
            <a:off x="4449461" y="1619250"/>
            <a:ext cx="4436104" cy="3429000"/>
          </a:xfrm>
          <a:prstGeom prst="rect">
            <a:avLst/>
          </a:prstGeom>
        </p:spPr>
      </p:pic>
    </p:spTree>
    <p:extLst>
      <p:ext uri="{BB962C8B-B14F-4D97-AF65-F5344CB8AC3E}">
        <p14:creationId xmlns:p14="http://schemas.microsoft.com/office/powerpoint/2010/main" val="137068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7412"/>
          </a:xfrm>
        </p:spPr>
        <p:txBody>
          <a:bodyPr/>
          <a:lstStyle/>
          <a:p>
            <a:r>
              <a:rPr lang="en-IN" dirty="0"/>
              <a:t>Utility-based agents(cont..)</a:t>
            </a:r>
            <a:endParaRPr lang="en-US" dirty="0"/>
          </a:p>
        </p:txBody>
      </p:sp>
      <p:sp>
        <p:nvSpPr>
          <p:cNvPr id="3" name="Rectangle 2"/>
          <p:cNvSpPr/>
          <p:nvPr/>
        </p:nvSpPr>
        <p:spPr>
          <a:xfrm>
            <a:off x="200025" y="1372166"/>
            <a:ext cx="4572000" cy="3693319"/>
          </a:xfrm>
          <a:prstGeom prst="rect">
            <a:avLst/>
          </a:prstGeom>
        </p:spPr>
        <p:txBody>
          <a:bodyPr>
            <a:spAutoFit/>
          </a:bodyPr>
          <a:lstStyle/>
          <a:p>
            <a:pPr algn="just"/>
            <a:r>
              <a:rPr lang="en-US" sz="1800" dirty="0"/>
              <a:t>A more general performance measure should allow a comparison of different world states according to exactly how happy they would make the agent. </a:t>
            </a:r>
          </a:p>
          <a:p>
            <a:pPr algn="just"/>
            <a:r>
              <a:rPr lang="en-US" sz="1800" dirty="0"/>
              <a:t>computer scientists use the term </a:t>
            </a:r>
            <a:r>
              <a:rPr lang="en-US" sz="1800" b="1" dirty="0"/>
              <a:t>utility </a:t>
            </a:r>
            <a:r>
              <a:rPr lang="en-US" sz="1800" dirty="0"/>
              <a:t>instead “ Happy” does not sound very scientific, economists and computer scientists use the term utility instead</a:t>
            </a:r>
          </a:p>
          <a:p>
            <a:pPr algn="just"/>
            <a:r>
              <a:rPr lang="en-US" sz="1800" dirty="0"/>
              <a:t>The word “utility” here refers to “the quality of being useful.”</a:t>
            </a:r>
          </a:p>
          <a:p>
            <a:pPr algn="just"/>
            <a:r>
              <a:rPr lang="en-US" sz="1800" dirty="0"/>
              <a:t>A rational utility-based agent chooses the action that maximizes the expected utility of the action outcomes</a:t>
            </a:r>
            <a:endParaRPr lang="en-IN" sz="1800" dirty="0"/>
          </a:p>
        </p:txBody>
      </p:sp>
      <p:pic>
        <p:nvPicPr>
          <p:cNvPr id="4" name="Picture 3">
            <a:extLst>
              <a:ext uri="{FF2B5EF4-FFF2-40B4-BE49-F238E27FC236}">
                <a16:creationId xmlns:a16="http://schemas.microsoft.com/office/drawing/2014/main" id="{3A72BF4E-17DE-4FAC-9FA1-44B9AC846F63}"/>
              </a:ext>
            </a:extLst>
          </p:cNvPr>
          <p:cNvPicPr>
            <a:picLocks noChangeAspect="1"/>
          </p:cNvPicPr>
          <p:nvPr/>
        </p:nvPicPr>
        <p:blipFill>
          <a:blip r:embed="rId3"/>
          <a:stretch>
            <a:fillRect/>
          </a:stretch>
        </p:blipFill>
        <p:spPr>
          <a:xfrm>
            <a:off x="5004707" y="2048441"/>
            <a:ext cx="3880857" cy="3428434"/>
          </a:xfrm>
          <a:prstGeom prst="rect">
            <a:avLst/>
          </a:prstGeom>
        </p:spPr>
      </p:pic>
    </p:spTree>
    <p:extLst>
      <p:ext uri="{BB962C8B-B14F-4D97-AF65-F5344CB8AC3E}">
        <p14:creationId xmlns:p14="http://schemas.microsoft.com/office/powerpoint/2010/main" val="153075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FDC4-69F3-4474-93CF-CC44518AD6B7}"/>
              </a:ext>
            </a:extLst>
          </p:cNvPr>
          <p:cNvSpPr>
            <a:spLocks noGrp="1"/>
          </p:cNvSpPr>
          <p:nvPr>
            <p:ph type="title"/>
          </p:nvPr>
        </p:nvSpPr>
        <p:spPr/>
        <p:txBody>
          <a:bodyPr/>
          <a:lstStyle/>
          <a:p>
            <a:r>
              <a:rPr lang="en-IN"/>
              <a:t>Learning agents</a:t>
            </a:r>
            <a:endParaRPr lang="en-IN" dirty="0"/>
          </a:p>
        </p:txBody>
      </p:sp>
      <p:sp>
        <p:nvSpPr>
          <p:cNvPr id="3" name="Content Placeholder 2">
            <a:extLst>
              <a:ext uri="{FF2B5EF4-FFF2-40B4-BE49-F238E27FC236}">
                <a16:creationId xmlns:a16="http://schemas.microsoft.com/office/drawing/2014/main" id="{26F4E7F0-8643-48B6-A8FD-A2E194C88C22}"/>
              </a:ext>
            </a:extLst>
          </p:cNvPr>
          <p:cNvSpPr>
            <a:spLocks noGrp="1"/>
          </p:cNvSpPr>
          <p:nvPr>
            <p:ph sz="half" idx="4294967295"/>
          </p:nvPr>
        </p:nvSpPr>
        <p:spPr>
          <a:xfrm>
            <a:off x="266700" y="1150938"/>
            <a:ext cx="3703638" cy="4022725"/>
          </a:xfrm>
        </p:spPr>
        <p:txBody>
          <a:bodyPr>
            <a:noAutofit/>
          </a:bodyPr>
          <a:lstStyle/>
          <a:p>
            <a:pPr algn="just">
              <a:lnSpc>
                <a:spcPct val="100000"/>
              </a:lnSpc>
            </a:pPr>
            <a:r>
              <a:rPr lang="en-US" sz="1800" dirty="0">
                <a:solidFill>
                  <a:srgbClr val="FF0000"/>
                </a:solidFill>
              </a:rPr>
              <a:t>Learning element, </a:t>
            </a:r>
            <a:r>
              <a:rPr lang="en-US" sz="1800" dirty="0"/>
              <a:t>which is responsible for making improvements </a:t>
            </a:r>
          </a:p>
          <a:p>
            <a:pPr algn="just">
              <a:lnSpc>
                <a:spcPct val="100000"/>
              </a:lnSpc>
            </a:pPr>
            <a:r>
              <a:rPr lang="en-US" sz="1800" dirty="0">
                <a:solidFill>
                  <a:srgbClr val="FF0000"/>
                </a:solidFill>
              </a:rPr>
              <a:t>Performance element</a:t>
            </a:r>
            <a:r>
              <a:rPr lang="en-US" sz="1800" dirty="0"/>
              <a:t>, which is responsible for selecting external actions.</a:t>
            </a:r>
          </a:p>
          <a:p>
            <a:pPr algn="just">
              <a:lnSpc>
                <a:spcPct val="100000"/>
              </a:lnSpc>
            </a:pPr>
            <a:r>
              <a:rPr lang="en-US" sz="1800" dirty="0">
                <a:solidFill>
                  <a:srgbClr val="FF0000"/>
                </a:solidFill>
              </a:rPr>
              <a:t>Critic</a:t>
            </a:r>
            <a:r>
              <a:rPr lang="en-US" sz="1800" dirty="0"/>
              <a:t> on how the agent is doing and ,determines how the performance element should be modified to do better in the future</a:t>
            </a:r>
          </a:p>
          <a:p>
            <a:pPr algn="just">
              <a:lnSpc>
                <a:spcPct val="100000"/>
              </a:lnSpc>
            </a:pPr>
            <a:r>
              <a:rPr lang="en-US" sz="1800" dirty="0">
                <a:solidFill>
                  <a:srgbClr val="FF0000"/>
                </a:solidFill>
              </a:rPr>
              <a:t>Problem generator </a:t>
            </a:r>
            <a:r>
              <a:rPr lang="en-US" sz="1800" dirty="0"/>
              <a:t>is responsible for suggesting actions that will lead to new and informative experiences.</a:t>
            </a:r>
            <a:endParaRPr lang="en-IN" sz="1800" dirty="0"/>
          </a:p>
        </p:txBody>
      </p:sp>
      <p:pic>
        <p:nvPicPr>
          <p:cNvPr id="7" name="Picture 6">
            <a:extLst>
              <a:ext uri="{FF2B5EF4-FFF2-40B4-BE49-F238E27FC236}">
                <a16:creationId xmlns:a16="http://schemas.microsoft.com/office/drawing/2014/main" id="{71375BAB-F617-4A62-86A9-73AA0C4F7344}"/>
              </a:ext>
            </a:extLst>
          </p:cNvPr>
          <p:cNvPicPr>
            <a:picLocks noChangeAspect="1"/>
          </p:cNvPicPr>
          <p:nvPr/>
        </p:nvPicPr>
        <p:blipFill>
          <a:blip r:embed="rId2"/>
          <a:stretch>
            <a:fillRect/>
          </a:stretch>
        </p:blipFill>
        <p:spPr>
          <a:xfrm>
            <a:off x="4540144" y="1417638"/>
            <a:ext cx="4480031" cy="3931529"/>
          </a:xfrm>
          <a:prstGeom prst="rect">
            <a:avLst/>
          </a:prstGeom>
        </p:spPr>
      </p:pic>
    </p:spTree>
    <p:extLst>
      <p:ext uri="{BB962C8B-B14F-4D97-AF65-F5344CB8AC3E}">
        <p14:creationId xmlns:p14="http://schemas.microsoft.com/office/powerpoint/2010/main" val="11086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2CA3-F253-4B55-8709-B85540E32F79}"/>
              </a:ext>
            </a:extLst>
          </p:cNvPr>
          <p:cNvSpPr>
            <a:spLocks noGrp="1"/>
          </p:cNvSpPr>
          <p:nvPr>
            <p:ph type="title"/>
          </p:nvPr>
        </p:nvSpPr>
        <p:spPr/>
        <p:txBody>
          <a:bodyPr/>
          <a:lstStyle/>
          <a:p>
            <a:r>
              <a:rPr lang="en-US" dirty="0"/>
              <a:t>PROBLEM FORMULATION</a:t>
            </a:r>
          </a:p>
        </p:txBody>
      </p:sp>
      <p:sp>
        <p:nvSpPr>
          <p:cNvPr id="3" name="Content Placeholder 2">
            <a:extLst>
              <a:ext uri="{FF2B5EF4-FFF2-40B4-BE49-F238E27FC236}">
                <a16:creationId xmlns:a16="http://schemas.microsoft.com/office/drawing/2014/main" id="{02E48FA6-6F6E-4137-9F78-8340823C3F46}"/>
              </a:ext>
            </a:extLst>
          </p:cNvPr>
          <p:cNvSpPr>
            <a:spLocks noGrp="1"/>
          </p:cNvSpPr>
          <p:nvPr>
            <p:ph sz="half" idx="4294967295"/>
          </p:nvPr>
        </p:nvSpPr>
        <p:spPr>
          <a:xfrm>
            <a:off x="457200" y="1749514"/>
            <a:ext cx="3703638" cy="4022725"/>
          </a:xfrm>
        </p:spPr>
        <p:txBody>
          <a:bodyPr>
            <a:normAutofit fontScale="92500"/>
          </a:bodyPr>
          <a:lstStyle/>
          <a:p>
            <a:r>
              <a:rPr lang="en-IN" dirty="0">
                <a:solidFill>
                  <a:srgbClr val="FF0000"/>
                </a:solidFill>
              </a:rPr>
              <a:t>Problem formulation</a:t>
            </a:r>
            <a:r>
              <a:rPr lang="en-IN" dirty="0"/>
              <a:t> is the process of deciding what </a:t>
            </a:r>
            <a:r>
              <a:rPr lang="en-IN" dirty="0">
                <a:highlight>
                  <a:srgbClr val="FFFF00"/>
                </a:highlight>
              </a:rPr>
              <a:t>actions and states to consider, given a goal. </a:t>
            </a:r>
          </a:p>
          <a:p>
            <a:endParaRPr lang="en-US" dirty="0">
              <a:highlight>
                <a:srgbClr val="FFFF00"/>
              </a:highlight>
            </a:endParaRPr>
          </a:p>
          <a:p>
            <a:pPr marL="0" indent="0">
              <a:buNone/>
            </a:pPr>
            <a:r>
              <a:rPr lang="en-US" dirty="0"/>
              <a:t> </a:t>
            </a:r>
          </a:p>
        </p:txBody>
      </p:sp>
      <p:sp>
        <p:nvSpPr>
          <p:cNvPr id="21" name="Rectangle 20">
            <a:extLst>
              <a:ext uri="{FF2B5EF4-FFF2-40B4-BE49-F238E27FC236}">
                <a16:creationId xmlns:a16="http://schemas.microsoft.com/office/drawing/2014/main" id="{05BB0D52-C6A9-49D2-9E12-BFB03A06FBCC}"/>
              </a:ext>
            </a:extLst>
          </p:cNvPr>
          <p:cNvSpPr/>
          <p:nvPr/>
        </p:nvSpPr>
        <p:spPr>
          <a:xfrm>
            <a:off x="4785576" y="2326102"/>
            <a:ext cx="1644521" cy="5948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Formulate a Goal</a:t>
            </a:r>
          </a:p>
        </p:txBody>
      </p:sp>
      <p:sp>
        <p:nvSpPr>
          <p:cNvPr id="22" name="Arrow: Down 21">
            <a:extLst>
              <a:ext uri="{FF2B5EF4-FFF2-40B4-BE49-F238E27FC236}">
                <a16:creationId xmlns:a16="http://schemas.microsoft.com/office/drawing/2014/main" id="{7A0849E5-B30A-4C4F-B63D-E6B8CFE8EDB5}"/>
              </a:ext>
            </a:extLst>
          </p:cNvPr>
          <p:cNvSpPr/>
          <p:nvPr/>
        </p:nvSpPr>
        <p:spPr>
          <a:xfrm>
            <a:off x="5515736" y="2946229"/>
            <a:ext cx="180109" cy="398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a:extLst>
              <a:ext uri="{FF2B5EF4-FFF2-40B4-BE49-F238E27FC236}">
                <a16:creationId xmlns:a16="http://schemas.microsoft.com/office/drawing/2014/main" id="{B90E9972-B328-4C87-9260-1B147BCC5E9E}"/>
              </a:ext>
            </a:extLst>
          </p:cNvPr>
          <p:cNvSpPr/>
          <p:nvPr/>
        </p:nvSpPr>
        <p:spPr>
          <a:xfrm>
            <a:off x="4834085" y="3336287"/>
            <a:ext cx="1644521" cy="5948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Search</a:t>
            </a:r>
          </a:p>
        </p:txBody>
      </p:sp>
      <p:sp>
        <p:nvSpPr>
          <p:cNvPr id="24" name="Arrow: Down 23">
            <a:extLst>
              <a:ext uri="{FF2B5EF4-FFF2-40B4-BE49-F238E27FC236}">
                <a16:creationId xmlns:a16="http://schemas.microsoft.com/office/drawing/2014/main" id="{109D9D3A-BD13-4860-AEA0-D744A845773C}"/>
              </a:ext>
            </a:extLst>
          </p:cNvPr>
          <p:cNvSpPr/>
          <p:nvPr/>
        </p:nvSpPr>
        <p:spPr>
          <a:xfrm>
            <a:off x="5554831" y="3947798"/>
            <a:ext cx="203030" cy="3981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Rectangle 24">
            <a:extLst>
              <a:ext uri="{FF2B5EF4-FFF2-40B4-BE49-F238E27FC236}">
                <a16:creationId xmlns:a16="http://schemas.microsoft.com/office/drawing/2014/main" id="{1D34B68B-0FBF-4278-B807-1AA7A05E01C3}"/>
              </a:ext>
            </a:extLst>
          </p:cNvPr>
          <p:cNvSpPr/>
          <p:nvPr/>
        </p:nvSpPr>
        <p:spPr>
          <a:xfrm>
            <a:off x="4824280" y="4321172"/>
            <a:ext cx="1743128" cy="5948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Execute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AA4C45C-B754-4F00-B6AC-CBAECFB49479}"/>
                  </a:ext>
                </a:extLst>
              </p14:cNvPr>
              <p14:cNvContentPartPr/>
              <p14:nvPr/>
            </p14:nvContentPartPr>
            <p14:xfrm>
              <a:off x="6881875" y="3549386"/>
              <a:ext cx="234360" cy="7830"/>
            </p14:xfrm>
          </p:contentPart>
        </mc:Choice>
        <mc:Fallback xmlns="">
          <p:pic>
            <p:nvPicPr>
              <p:cNvPr id="5" name="Ink 4">
                <a:extLst>
                  <a:ext uri="{FF2B5EF4-FFF2-40B4-BE49-F238E27FC236}">
                    <a16:creationId xmlns:a16="http://schemas.microsoft.com/office/drawing/2014/main" xmlns:p14="http://schemas.microsoft.com/office/powerpoint/2010/main" xmlns="" id="{EAA4C45C-B754-4F00-B6AC-CBAECFB49479}"/>
                  </a:ext>
                </a:extLst>
              </p:cNvPr>
              <p:cNvPicPr/>
              <p:nvPr/>
            </p:nvPicPr>
            <p:blipFill>
              <a:blip r:embed="rId3"/>
              <a:stretch>
                <a:fillRect/>
              </a:stretch>
            </p:blipFill>
            <p:spPr>
              <a:xfrm>
                <a:off x="6818875" y="3487102"/>
                <a:ext cx="360360" cy="132398"/>
              </a:xfrm>
              <a:prstGeom prst="rect">
                <a:avLst/>
              </a:prstGeom>
            </p:spPr>
          </p:pic>
        </mc:Fallback>
      </mc:AlternateContent>
      <p:grpSp>
        <p:nvGrpSpPr>
          <p:cNvPr id="8" name="Group 7">
            <a:extLst>
              <a:ext uri="{FF2B5EF4-FFF2-40B4-BE49-F238E27FC236}">
                <a16:creationId xmlns:a16="http://schemas.microsoft.com/office/drawing/2014/main" id="{E1942B6A-70F6-4ACA-9DCF-E1BD68921E2D}"/>
              </a:ext>
            </a:extLst>
          </p:cNvPr>
          <p:cNvGrpSpPr/>
          <p:nvPr/>
        </p:nvGrpSpPr>
        <p:grpSpPr>
          <a:xfrm>
            <a:off x="6888878" y="3760877"/>
            <a:ext cx="232200" cy="2700"/>
            <a:chOff x="9810688" y="3805599"/>
            <a:chExt cx="309600" cy="36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1BD0B25-9645-4665-A799-6DCCD145C6EC}"/>
                    </a:ext>
                  </a:extLst>
                </p14:cNvPr>
                <p14:cNvContentPartPr/>
                <p14:nvPr/>
              </p14:nvContentPartPr>
              <p14:xfrm>
                <a:off x="9810688" y="3805599"/>
                <a:ext cx="189000" cy="360"/>
              </p14:xfrm>
            </p:contentPart>
          </mc:Choice>
          <mc:Fallback xmlns="">
            <p:pic>
              <p:nvPicPr>
                <p:cNvPr id="6" name="Ink 5">
                  <a:extLst>
                    <a:ext uri="{FF2B5EF4-FFF2-40B4-BE49-F238E27FC236}">
                      <a16:creationId xmlns:a16="http://schemas.microsoft.com/office/drawing/2014/main" xmlns:p14="http://schemas.microsoft.com/office/powerpoint/2010/main" xmlns="" id="{D1BD0B25-9645-4665-A799-6DCCD145C6EC}"/>
                    </a:ext>
                  </a:extLst>
                </p:cNvPr>
                <p:cNvPicPr/>
                <p:nvPr/>
              </p:nvPicPr>
              <p:blipFill>
                <a:blip r:embed="rId5"/>
                <a:stretch>
                  <a:fillRect/>
                </a:stretch>
              </p:blipFill>
              <p:spPr>
                <a:xfrm>
                  <a:off x="9726741" y="3742599"/>
                  <a:ext cx="356893"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7304302-E335-4DCF-9C36-1C035B6C6667}"/>
                    </a:ext>
                  </a:extLst>
                </p14:cNvPr>
                <p14:cNvContentPartPr/>
                <p14:nvPr/>
              </p14:nvContentPartPr>
              <p14:xfrm>
                <a:off x="10000408" y="3805599"/>
                <a:ext cx="119880" cy="3600"/>
              </p14:xfrm>
            </p:contentPart>
          </mc:Choice>
          <mc:Fallback xmlns="">
            <p:pic>
              <p:nvPicPr>
                <p:cNvPr id="7" name="Ink 6">
                  <a:extLst>
                    <a:ext uri="{FF2B5EF4-FFF2-40B4-BE49-F238E27FC236}">
                      <a16:creationId xmlns:a16="http://schemas.microsoft.com/office/drawing/2014/main" xmlns:p14="http://schemas.microsoft.com/office/powerpoint/2010/main" xmlns="" id="{37304302-E335-4DCF-9C36-1C035B6C6667}"/>
                    </a:ext>
                  </a:extLst>
                </p:cNvPr>
                <p:cNvPicPr/>
                <p:nvPr/>
              </p:nvPicPr>
              <p:blipFill>
                <a:blip r:embed="rId7"/>
                <a:stretch>
                  <a:fillRect/>
                </a:stretch>
              </p:blipFill>
              <p:spPr>
                <a:xfrm>
                  <a:off x="9916492" y="3726849"/>
                  <a:ext cx="287712" cy="161100"/>
                </a:xfrm>
                <a:prstGeom prst="rect">
                  <a:avLst/>
                </a:prstGeom>
              </p:spPr>
            </p:pic>
          </mc:Fallback>
        </mc:AlternateContent>
      </p:grpSp>
      <p:sp>
        <p:nvSpPr>
          <p:cNvPr id="9" name="Rectangle 8">
            <a:extLst>
              <a:ext uri="{FF2B5EF4-FFF2-40B4-BE49-F238E27FC236}">
                <a16:creationId xmlns:a16="http://schemas.microsoft.com/office/drawing/2014/main" id="{412C09EA-9A21-4EFB-B5F1-95ACB312EDB3}"/>
              </a:ext>
            </a:extLst>
          </p:cNvPr>
          <p:cNvSpPr/>
          <p:nvPr/>
        </p:nvSpPr>
        <p:spPr>
          <a:xfrm>
            <a:off x="7373392" y="3398331"/>
            <a:ext cx="1141958" cy="592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Problem Formulation</a:t>
            </a:r>
          </a:p>
        </p:txBody>
      </p:sp>
    </p:spTree>
    <p:extLst>
      <p:ext uri="{BB962C8B-B14F-4D97-AF65-F5344CB8AC3E}">
        <p14:creationId xmlns:p14="http://schemas.microsoft.com/office/powerpoint/2010/main" val="261040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A68443-32F8-4082-A455-ACAD69D74BF4}"/>
              </a:ext>
            </a:extLst>
          </p:cNvPr>
          <p:cNvSpPr>
            <a:spLocks noGrp="1"/>
          </p:cNvSpPr>
          <p:nvPr>
            <p:ph type="title"/>
          </p:nvPr>
        </p:nvSpPr>
        <p:spPr>
          <a:xfrm>
            <a:off x="457200" y="274638"/>
            <a:ext cx="8229600" cy="563562"/>
          </a:xfrm>
        </p:spPr>
        <p:txBody>
          <a:bodyPr>
            <a:normAutofit fontScale="90000"/>
          </a:bodyPr>
          <a:lstStyle/>
          <a:p>
            <a:r>
              <a:rPr lang="en-US" dirty="0"/>
              <a:t>Components of a Problem</a:t>
            </a:r>
          </a:p>
        </p:txBody>
      </p:sp>
      <p:sp>
        <p:nvSpPr>
          <p:cNvPr id="6" name="Content Placeholder 5">
            <a:extLst>
              <a:ext uri="{FF2B5EF4-FFF2-40B4-BE49-F238E27FC236}">
                <a16:creationId xmlns:a16="http://schemas.microsoft.com/office/drawing/2014/main" id="{AC48A644-A250-47BC-92C1-0B9F91F04709}"/>
              </a:ext>
            </a:extLst>
          </p:cNvPr>
          <p:cNvSpPr>
            <a:spLocks noGrp="1"/>
          </p:cNvSpPr>
          <p:nvPr>
            <p:ph idx="4294967295"/>
          </p:nvPr>
        </p:nvSpPr>
        <p:spPr>
          <a:xfrm>
            <a:off x="304801" y="965200"/>
            <a:ext cx="8658224" cy="3155950"/>
          </a:xfrm>
        </p:spPr>
        <p:txBody>
          <a:bodyPr>
            <a:normAutofit fontScale="25000" lnSpcReduction="20000"/>
          </a:bodyPr>
          <a:lstStyle/>
          <a:p>
            <a:pPr marL="25400" indent="0">
              <a:buNone/>
            </a:pPr>
            <a:r>
              <a:rPr lang="en-US" sz="5400" dirty="0"/>
              <a:t> </a:t>
            </a:r>
            <a:r>
              <a:rPr lang="en-US" sz="8000" dirty="0"/>
              <a:t>Five components need to define a problem as state space search problem –</a:t>
            </a:r>
          </a:p>
          <a:p>
            <a:pPr marL="25400" indent="0" algn="just">
              <a:buNone/>
            </a:pPr>
            <a:r>
              <a:rPr lang="en-US" sz="8000" dirty="0">
                <a:solidFill>
                  <a:srgbClr val="FF0000"/>
                </a:solidFill>
              </a:rPr>
              <a:t>Initial state</a:t>
            </a:r>
            <a:r>
              <a:rPr lang="en-US" sz="8000" dirty="0"/>
              <a:t>–  It is the starting point of an agent. i.e. in (Agent X). The starting state which agent knows itself.</a:t>
            </a:r>
          </a:p>
          <a:p>
            <a:pPr marL="25400" indent="0" algn="just">
              <a:buNone/>
            </a:pPr>
            <a:r>
              <a:rPr lang="en-IN" sz="8000" dirty="0">
                <a:solidFill>
                  <a:srgbClr val="FF0000"/>
                </a:solidFill>
              </a:rPr>
              <a:t>Actions</a:t>
            </a:r>
            <a:r>
              <a:rPr lang="en-IN" sz="8000" dirty="0"/>
              <a:t> – </a:t>
            </a:r>
            <a:r>
              <a:rPr lang="en-US" sz="8000" dirty="0"/>
              <a:t>A description of the possible </a:t>
            </a:r>
            <a:r>
              <a:rPr lang="en-US" sz="8000" b="1" dirty="0"/>
              <a:t>actions </a:t>
            </a:r>
            <a:r>
              <a:rPr lang="en-US" sz="8000" dirty="0"/>
              <a:t>available to the agent. Given a particular state s, ACTIONS(s) returns the set of actions that can be executed in s.</a:t>
            </a:r>
            <a:endParaRPr lang="en-IN" sz="8000" dirty="0">
              <a:solidFill>
                <a:srgbClr val="FF0000"/>
              </a:solidFill>
            </a:endParaRPr>
          </a:p>
          <a:p>
            <a:pPr marL="25400" indent="0" algn="just">
              <a:buNone/>
            </a:pPr>
            <a:r>
              <a:rPr lang="en-IN" sz="8000" dirty="0">
                <a:solidFill>
                  <a:srgbClr val="FF0000"/>
                </a:solidFill>
              </a:rPr>
              <a:t>Transition model </a:t>
            </a:r>
            <a:r>
              <a:rPr lang="en-IN" sz="8000" dirty="0"/>
              <a:t>-</a:t>
            </a:r>
            <a:r>
              <a:rPr lang="en-US" sz="8000" dirty="0"/>
              <a:t>A description of what each action does; the formal name for this is the </a:t>
            </a:r>
            <a:r>
              <a:rPr lang="en-US" sz="8000" b="1" dirty="0"/>
              <a:t>transition model</a:t>
            </a:r>
            <a:r>
              <a:rPr lang="en-US" sz="8000" dirty="0"/>
              <a:t>, specified by a function RESULT(s, a) that returns the state that results from doing action a in state s.</a:t>
            </a:r>
            <a:endParaRPr lang="en-IN" sz="8000" dirty="0">
              <a:solidFill>
                <a:srgbClr val="FF0000"/>
              </a:solidFill>
            </a:endParaRPr>
          </a:p>
          <a:p>
            <a:pPr lvl="1" algn="just"/>
            <a:r>
              <a:rPr lang="en-US" sz="7200" dirty="0"/>
              <a:t>Successor Function -The set of possible actions available to the agent. The term operator is used to denote the description of an action in terms of which state will be reached by carrying out the action in a particular state. </a:t>
            </a:r>
          </a:p>
          <a:p>
            <a:pPr lvl="1" algn="just"/>
            <a:r>
              <a:rPr lang="en-US" sz="7200" dirty="0"/>
              <a:t>For a successor function S, given a particular state x, S(x) returns the set of states reachable from x by any single action.</a:t>
            </a:r>
          </a:p>
          <a:p>
            <a:pPr lvl="1" algn="just"/>
            <a:r>
              <a:rPr lang="en-US" sz="7200" dirty="0">
                <a:highlight>
                  <a:srgbClr val="FFFF00"/>
                </a:highlight>
              </a:rPr>
              <a:t>Set of all states reachable from initial state is known as state space search</a:t>
            </a:r>
            <a:r>
              <a:rPr lang="en-US" sz="7200" dirty="0"/>
              <a:t>.</a:t>
            </a:r>
          </a:p>
          <a:p>
            <a:pPr lvl="1" algn="just"/>
            <a:r>
              <a:rPr lang="en-US" sz="7200" dirty="0"/>
              <a:t>State Space – the state space forms a graph in which the nodes are states   and arcs between nodes are actions. </a:t>
            </a:r>
          </a:p>
          <a:p>
            <a:endParaRPr lang="en-US" sz="7200" dirty="0"/>
          </a:p>
        </p:txBody>
      </p:sp>
    </p:spTree>
    <p:extLst>
      <p:ext uri="{BB962C8B-B14F-4D97-AF65-F5344CB8AC3E}">
        <p14:creationId xmlns:p14="http://schemas.microsoft.com/office/powerpoint/2010/main" val="55104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AB61-8427-452A-B711-91F4F9D6C726}"/>
              </a:ext>
            </a:extLst>
          </p:cNvPr>
          <p:cNvSpPr>
            <a:spLocks noGrp="1"/>
          </p:cNvSpPr>
          <p:nvPr>
            <p:ph type="title"/>
          </p:nvPr>
        </p:nvSpPr>
        <p:spPr/>
        <p:txBody>
          <a:bodyPr>
            <a:normAutofit fontScale="90000"/>
          </a:bodyPr>
          <a:lstStyle/>
          <a:p>
            <a:pPr algn="ctr"/>
            <a:r>
              <a:rPr lang="en-US" b="1" dirty="0"/>
              <a:t>UNIT I </a:t>
            </a:r>
            <a:br>
              <a:rPr lang="en-US" b="1" dirty="0"/>
            </a:br>
            <a:r>
              <a:rPr lang="en-US" sz="3300" b="1" dirty="0"/>
              <a:t>Introduction to Artificial intelligence and Problem-Solving Agent</a:t>
            </a:r>
            <a:endParaRPr lang="en-US" dirty="0"/>
          </a:p>
        </p:txBody>
      </p:sp>
      <p:sp>
        <p:nvSpPr>
          <p:cNvPr id="5" name="Rectangle 4"/>
          <p:cNvSpPr/>
          <p:nvPr/>
        </p:nvSpPr>
        <p:spPr>
          <a:xfrm>
            <a:off x="457199" y="2413338"/>
            <a:ext cx="8010525" cy="2677656"/>
          </a:xfrm>
          <a:prstGeom prst="rect">
            <a:avLst/>
          </a:prstGeom>
        </p:spPr>
        <p:txBody>
          <a:bodyPr wrap="square">
            <a:spAutoFit/>
          </a:bodyPr>
          <a:lstStyle/>
          <a:p>
            <a:pPr algn="just"/>
            <a:r>
              <a:rPr lang="en-US" sz="2400" dirty="0"/>
              <a:t>Problems of AI, AI technique, Tic – Tac – Toe problem. Intelligent Agents, Agents &amp; environment, nature of environment, structure of agents, goal-based agents, utility-based agents, learning agents. Defining the problem as state space search, production system, problem characteristics, issues in the design of search programs.</a:t>
            </a:r>
          </a:p>
        </p:txBody>
      </p:sp>
    </p:spTree>
    <p:extLst>
      <p:ext uri="{BB962C8B-B14F-4D97-AF65-F5344CB8AC3E}">
        <p14:creationId xmlns:p14="http://schemas.microsoft.com/office/powerpoint/2010/main" val="3285892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D9F08-D6F2-4EEA-8460-87BA3DEF10E6}"/>
              </a:ext>
            </a:extLst>
          </p:cNvPr>
          <p:cNvSpPr>
            <a:spLocks noGrp="1"/>
          </p:cNvSpPr>
          <p:nvPr>
            <p:ph type="title"/>
          </p:nvPr>
        </p:nvSpPr>
        <p:spPr/>
        <p:txBody>
          <a:bodyPr/>
          <a:lstStyle/>
          <a:p>
            <a:r>
              <a:rPr lang="en-US" dirty="0"/>
              <a:t>Cont..</a:t>
            </a:r>
          </a:p>
        </p:txBody>
      </p:sp>
      <p:sp>
        <p:nvSpPr>
          <p:cNvPr id="4" name="Content Placeholder 3">
            <a:extLst>
              <a:ext uri="{FF2B5EF4-FFF2-40B4-BE49-F238E27FC236}">
                <a16:creationId xmlns:a16="http://schemas.microsoft.com/office/drawing/2014/main" id="{419510F0-9947-4823-8DC2-0A8BC3A53598}"/>
              </a:ext>
            </a:extLst>
          </p:cNvPr>
          <p:cNvSpPr>
            <a:spLocks noGrp="1"/>
          </p:cNvSpPr>
          <p:nvPr>
            <p:ph idx="4294967295"/>
          </p:nvPr>
        </p:nvSpPr>
        <p:spPr>
          <a:xfrm>
            <a:off x="314325" y="1219200"/>
            <a:ext cx="8229600" cy="4525963"/>
          </a:xfrm>
        </p:spPr>
        <p:txBody>
          <a:bodyPr>
            <a:normAutofit fontScale="40000" lnSpcReduction="20000"/>
          </a:bodyPr>
          <a:lstStyle/>
          <a:p>
            <a:pPr marL="25400" indent="0" algn="just">
              <a:buNone/>
            </a:pPr>
            <a:r>
              <a:rPr lang="en-US" sz="5400" dirty="0">
                <a:solidFill>
                  <a:srgbClr val="FF0000"/>
                </a:solidFill>
              </a:rPr>
              <a:t>The goal test </a:t>
            </a:r>
            <a:r>
              <a:rPr lang="en-US" sz="5400" dirty="0"/>
              <a:t>– In which the agent can apply to a single state description to determine if it is a goal state. Sometimes there is an explicit set of possible goal states, and the test simply checks to see if we have reached one of them. Sometimes the goal is specified by an abstract property rather than an explicitly enumerated set of states. </a:t>
            </a:r>
          </a:p>
          <a:p>
            <a:pPr lvl="1" algn="just"/>
            <a:r>
              <a:rPr lang="en-US" sz="5400" dirty="0"/>
              <a:t>For example, in chess, the goal is to reach a state called "checkmate," where the opponent's king can be captured on the next move no matter what the opponent does.</a:t>
            </a:r>
          </a:p>
          <a:p>
            <a:pPr marL="25400" indent="0" algn="just">
              <a:buNone/>
            </a:pPr>
            <a:r>
              <a:rPr lang="en-US" sz="5400" dirty="0">
                <a:solidFill>
                  <a:srgbClr val="FF0000"/>
                </a:solidFill>
              </a:rPr>
              <a:t>Path cost</a:t>
            </a:r>
            <a:r>
              <a:rPr lang="en-US" sz="5400" dirty="0"/>
              <a:t>– A path cost function is a function that assigns a cost to a path. In all cases we will consider , the cost of a path is the sum of the costs of the individual actions along the path. The path cost function is often denoted by g.</a:t>
            </a:r>
          </a:p>
          <a:p>
            <a:pPr algn="just"/>
            <a:r>
              <a:rPr lang="en-US" sz="5400" dirty="0"/>
              <a:t>Path: A path in the state space is a sequence of states connected by a sequence of actions</a:t>
            </a:r>
          </a:p>
          <a:p>
            <a:endParaRPr lang="en-US" dirty="0"/>
          </a:p>
        </p:txBody>
      </p:sp>
    </p:spTree>
    <p:extLst>
      <p:ext uri="{BB962C8B-B14F-4D97-AF65-F5344CB8AC3E}">
        <p14:creationId xmlns:p14="http://schemas.microsoft.com/office/powerpoint/2010/main" val="3416157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5E67-460E-4A55-A1A8-CA9923946EEF}"/>
              </a:ext>
            </a:extLst>
          </p:cNvPr>
          <p:cNvSpPr>
            <a:spLocks noGrp="1"/>
          </p:cNvSpPr>
          <p:nvPr>
            <p:ph type="title"/>
          </p:nvPr>
        </p:nvSpPr>
        <p:spPr/>
        <p:txBody>
          <a:bodyPr>
            <a:normAutofit fontScale="90000"/>
          </a:bodyPr>
          <a:lstStyle/>
          <a:p>
            <a:r>
              <a:rPr lang="en-US" b="1" dirty="0"/>
              <a:t>Formal Description of the problem</a:t>
            </a:r>
            <a:br>
              <a:rPr lang="en-US" dirty="0"/>
            </a:br>
            <a:endParaRPr lang="en-US" dirty="0"/>
          </a:p>
        </p:txBody>
      </p:sp>
      <p:sp>
        <p:nvSpPr>
          <p:cNvPr id="3" name="Content Placeholder 2">
            <a:extLst>
              <a:ext uri="{FF2B5EF4-FFF2-40B4-BE49-F238E27FC236}">
                <a16:creationId xmlns:a16="http://schemas.microsoft.com/office/drawing/2014/main" id="{C94BCC55-7DFE-49CE-B23D-40A8C83EAD5E}"/>
              </a:ext>
            </a:extLst>
          </p:cNvPr>
          <p:cNvSpPr>
            <a:spLocks noGrp="1"/>
          </p:cNvSpPr>
          <p:nvPr>
            <p:ph idx="4294967295"/>
          </p:nvPr>
        </p:nvSpPr>
        <p:spPr>
          <a:xfrm>
            <a:off x="0" y="1600200"/>
            <a:ext cx="8229600" cy="4525963"/>
          </a:xfrm>
        </p:spPr>
        <p:txBody>
          <a:bodyPr>
            <a:normAutofit/>
          </a:bodyPr>
          <a:lstStyle/>
          <a:p>
            <a:pPr lvl="0">
              <a:buFont typeface="Wingdings" panose="05000000000000000000" pitchFamily="2" charset="2"/>
              <a:buChar char="q"/>
            </a:pPr>
            <a:r>
              <a:rPr lang="en-US" sz="2100" dirty="0"/>
              <a:t>Define a state space that contains all the possible configurations of the relevant objects.</a:t>
            </a:r>
          </a:p>
          <a:p>
            <a:pPr lvl="0">
              <a:buFont typeface="Wingdings" panose="05000000000000000000" pitchFamily="2" charset="2"/>
              <a:buChar char="q"/>
            </a:pPr>
            <a:r>
              <a:rPr lang="en-US" sz="2100" dirty="0"/>
              <a:t>Specify one or more states within that space that describe possible situations from which the problem solving process may start ( initial state)</a:t>
            </a:r>
          </a:p>
          <a:p>
            <a:pPr lvl="0">
              <a:buFont typeface="Wingdings" panose="05000000000000000000" pitchFamily="2" charset="2"/>
              <a:buChar char="q"/>
            </a:pPr>
            <a:r>
              <a:rPr lang="en-US" sz="2100" dirty="0"/>
              <a:t>Specify one or more states that would be acceptable as solutions to the problem. ( goal states)</a:t>
            </a:r>
          </a:p>
          <a:p>
            <a:pPr lvl="0">
              <a:buFont typeface="Wingdings" panose="05000000000000000000" pitchFamily="2" charset="2"/>
              <a:buChar char="q"/>
            </a:pPr>
            <a:r>
              <a:rPr lang="en-US" sz="2100" dirty="0"/>
              <a:t>Specify a set of rules that describe the actions (operations) available. </a:t>
            </a:r>
          </a:p>
          <a:p>
            <a:endParaRPr lang="en-US" dirty="0"/>
          </a:p>
        </p:txBody>
      </p:sp>
    </p:spTree>
    <p:extLst>
      <p:ext uri="{BB962C8B-B14F-4D97-AF65-F5344CB8AC3E}">
        <p14:creationId xmlns:p14="http://schemas.microsoft.com/office/powerpoint/2010/main" val="3476714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6A7B-6EC1-4A57-A1C8-6BF3A6A737C4}"/>
              </a:ext>
            </a:extLst>
          </p:cNvPr>
          <p:cNvSpPr>
            <a:spLocks noGrp="1"/>
          </p:cNvSpPr>
          <p:nvPr>
            <p:ph type="title"/>
          </p:nvPr>
        </p:nvSpPr>
        <p:spPr>
          <a:xfrm>
            <a:off x="457200" y="274638"/>
            <a:ext cx="8143875" cy="796535"/>
          </a:xfrm>
        </p:spPr>
        <p:txBody>
          <a:bodyPr/>
          <a:lstStyle/>
          <a:p>
            <a:r>
              <a:rPr lang="en-IN" dirty="0">
                <a:solidFill>
                  <a:schemeClr val="tx1"/>
                </a:solidFill>
              </a:rPr>
              <a:t>Problem Solving Agent </a:t>
            </a:r>
          </a:p>
        </p:txBody>
      </p:sp>
      <p:pic>
        <p:nvPicPr>
          <p:cNvPr id="5" name="Picture 4">
            <a:extLst>
              <a:ext uri="{FF2B5EF4-FFF2-40B4-BE49-F238E27FC236}">
                <a16:creationId xmlns:a16="http://schemas.microsoft.com/office/drawing/2014/main" id="{959C2AA5-2026-467C-8A3B-0F3CBCCDA743}"/>
              </a:ext>
            </a:extLst>
          </p:cNvPr>
          <p:cNvPicPr>
            <a:picLocks noChangeAspect="1"/>
          </p:cNvPicPr>
          <p:nvPr/>
        </p:nvPicPr>
        <p:blipFill>
          <a:blip r:embed="rId2"/>
          <a:stretch>
            <a:fillRect/>
          </a:stretch>
        </p:blipFill>
        <p:spPr>
          <a:xfrm>
            <a:off x="571500" y="1071172"/>
            <a:ext cx="8029575" cy="3691327"/>
          </a:xfrm>
          <a:prstGeom prst="rect">
            <a:avLst/>
          </a:prstGeom>
        </p:spPr>
      </p:pic>
      <p:pic>
        <p:nvPicPr>
          <p:cNvPr id="7" name="Picture 6">
            <a:extLst>
              <a:ext uri="{FF2B5EF4-FFF2-40B4-BE49-F238E27FC236}">
                <a16:creationId xmlns:a16="http://schemas.microsoft.com/office/drawing/2014/main" id="{9285D5CF-332E-4CAE-A3B4-809D167D06B9}"/>
              </a:ext>
            </a:extLst>
          </p:cNvPr>
          <p:cNvPicPr>
            <a:picLocks noChangeAspect="1"/>
          </p:cNvPicPr>
          <p:nvPr/>
        </p:nvPicPr>
        <p:blipFill>
          <a:blip r:embed="rId3"/>
          <a:stretch>
            <a:fillRect/>
          </a:stretch>
        </p:blipFill>
        <p:spPr>
          <a:xfrm>
            <a:off x="442665" y="4909460"/>
            <a:ext cx="8434636" cy="590233"/>
          </a:xfrm>
          <a:prstGeom prst="rect">
            <a:avLst/>
          </a:prstGeom>
        </p:spPr>
      </p:pic>
    </p:spTree>
    <p:extLst>
      <p:ext uri="{BB962C8B-B14F-4D97-AF65-F5344CB8AC3E}">
        <p14:creationId xmlns:p14="http://schemas.microsoft.com/office/powerpoint/2010/main" val="1111524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Agent-Approach</a:t>
            </a:r>
          </a:p>
        </p:txBody>
      </p:sp>
      <p:sp>
        <p:nvSpPr>
          <p:cNvPr id="6" name="Rectangle 5"/>
          <p:cNvSpPr/>
          <p:nvPr/>
        </p:nvSpPr>
        <p:spPr>
          <a:xfrm>
            <a:off x="695324" y="1515725"/>
            <a:ext cx="8143875" cy="3477875"/>
          </a:xfrm>
          <a:prstGeom prst="rect">
            <a:avLst/>
          </a:prstGeom>
        </p:spPr>
        <p:txBody>
          <a:bodyPr wrap="square">
            <a:spAutoFit/>
          </a:bodyPr>
          <a:lstStyle/>
          <a:p>
            <a:r>
              <a:rPr lang="en-US" sz="2000" dirty="0">
                <a:solidFill>
                  <a:srgbClr val="FF0000"/>
                </a:solidFill>
              </a:rPr>
              <a:t>Goal Formulation-</a:t>
            </a:r>
          </a:p>
          <a:p>
            <a:pPr lvl="1"/>
            <a:r>
              <a:rPr lang="en-US" sz="2000" dirty="0"/>
              <a:t>Goal={world states which achieves desired results}</a:t>
            </a:r>
          </a:p>
          <a:p>
            <a:pPr lvl="1"/>
            <a:r>
              <a:rPr lang="en-US" sz="2000" dirty="0"/>
              <a:t> </a:t>
            </a:r>
            <a:r>
              <a:rPr lang="en-US" sz="2000" dirty="0">
                <a:highlight>
                  <a:srgbClr val="FFFF00"/>
                </a:highlight>
              </a:rPr>
              <a:t>Goals help to organize behavior by limiting the objectives.</a:t>
            </a:r>
          </a:p>
          <a:p>
            <a:r>
              <a:rPr lang="en-US" sz="2000" dirty="0"/>
              <a:t> </a:t>
            </a:r>
            <a:r>
              <a:rPr lang="en-US" sz="2000" dirty="0">
                <a:solidFill>
                  <a:srgbClr val="FF0000"/>
                </a:solidFill>
              </a:rPr>
              <a:t>Problem Formulation-</a:t>
            </a:r>
          </a:p>
          <a:p>
            <a:pPr lvl="1"/>
            <a:r>
              <a:rPr lang="en-US" sz="2000" dirty="0"/>
              <a:t> After setting the goals ,it is the time to find out what will be the sequence of action which generate goal set.</a:t>
            </a:r>
          </a:p>
          <a:p>
            <a:pPr lvl="1"/>
            <a:r>
              <a:rPr lang="en-US" sz="2000" dirty="0"/>
              <a:t> </a:t>
            </a:r>
            <a:r>
              <a:rPr lang="en-US" sz="2000" dirty="0">
                <a:highlight>
                  <a:srgbClr val="FFFF00"/>
                </a:highlight>
              </a:rPr>
              <a:t>It is the process of deciding what actions and states to consider , given a goal.</a:t>
            </a:r>
          </a:p>
          <a:p>
            <a:r>
              <a:rPr lang="en-US" sz="2000" dirty="0">
                <a:solidFill>
                  <a:srgbClr val="FF0000"/>
                </a:solidFill>
              </a:rPr>
              <a:t>Searching-</a:t>
            </a:r>
            <a:r>
              <a:rPr lang="en-US" sz="2000" dirty="0"/>
              <a:t>The agent’s search for desirable sequence of actions.</a:t>
            </a:r>
          </a:p>
          <a:p>
            <a:r>
              <a:rPr lang="en-US" sz="2000" dirty="0"/>
              <a:t> </a:t>
            </a:r>
            <a:r>
              <a:rPr lang="en-US" sz="2000" dirty="0">
                <a:solidFill>
                  <a:srgbClr val="FF0000"/>
                </a:solidFill>
              </a:rPr>
              <a:t>Execution- </a:t>
            </a:r>
            <a:r>
              <a:rPr lang="en-US" sz="2000" dirty="0"/>
              <a:t>Once a solution is found , the actions it recommends can be carried out in the execution phase.</a:t>
            </a:r>
          </a:p>
        </p:txBody>
      </p:sp>
    </p:spTree>
    <p:extLst>
      <p:ext uri="{BB962C8B-B14F-4D97-AF65-F5344CB8AC3E}">
        <p14:creationId xmlns:p14="http://schemas.microsoft.com/office/powerpoint/2010/main" val="3747406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problems - Vacuum world</a:t>
            </a:r>
          </a:p>
        </p:txBody>
      </p:sp>
      <p:pic>
        <p:nvPicPr>
          <p:cNvPr id="4" name="Content Placeholder 3">
            <a:extLst>
              <a:ext uri="{FF2B5EF4-FFF2-40B4-BE49-F238E27FC236}">
                <a16:creationId xmlns:a16="http://schemas.microsoft.com/office/drawing/2014/main" id="{E9A69DC6-7960-412C-88E0-97E7A6D3CE86}"/>
              </a:ext>
            </a:extLst>
          </p:cNvPr>
          <p:cNvPicPr>
            <a:picLocks noChangeAspect="1"/>
          </p:cNvPicPr>
          <p:nvPr/>
        </p:nvPicPr>
        <p:blipFill>
          <a:blip r:embed="rId2"/>
          <a:stretch>
            <a:fillRect/>
          </a:stretch>
        </p:blipFill>
        <p:spPr>
          <a:xfrm>
            <a:off x="255379" y="1417638"/>
            <a:ext cx="4430921" cy="3925887"/>
          </a:xfrm>
          <a:prstGeom prst="rect">
            <a:avLst/>
          </a:prstGeom>
        </p:spPr>
      </p:pic>
      <p:pic>
        <p:nvPicPr>
          <p:cNvPr id="5" name="Content Placeholder 3">
            <a:extLst>
              <a:ext uri="{FF2B5EF4-FFF2-40B4-BE49-F238E27FC236}">
                <a16:creationId xmlns:a16="http://schemas.microsoft.com/office/drawing/2014/main" id="{6710E12A-56D6-453B-9B4C-C9C02D549DBF}"/>
              </a:ext>
            </a:extLst>
          </p:cNvPr>
          <p:cNvPicPr>
            <a:picLocks noChangeAspect="1"/>
          </p:cNvPicPr>
          <p:nvPr/>
        </p:nvPicPr>
        <p:blipFill>
          <a:blip r:embed="rId3"/>
          <a:stretch>
            <a:fillRect/>
          </a:stretch>
        </p:blipFill>
        <p:spPr>
          <a:xfrm>
            <a:off x="4850801" y="1227137"/>
            <a:ext cx="4037820" cy="4116387"/>
          </a:xfrm>
          <a:prstGeom prst="rect">
            <a:avLst/>
          </a:prstGeom>
        </p:spPr>
      </p:pic>
    </p:spTree>
    <p:extLst>
      <p:ext uri="{BB962C8B-B14F-4D97-AF65-F5344CB8AC3E}">
        <p14:creationId xmlns:p14="http://schemas.microsoft.com/office/powerpoint/2010/main" val="2198608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Vacuum world problem</a:t>
            </a:r>
          </a:p>
        </p:txBody>
      </p:sp>
      <p:pic>
        <p:nvPicPr>
          <p:cNvPr id="3" name="Content Placeholder 3">
            <a:extLst>
              <a:ext uri="{FF2B5EF4-FFF2-40B4-BE49-F238E27FC236}">
                <a16:creationId xmlns:a16="http://schemas.microsoft.com/office/drawing/2014/main" id="{6710E12A-56D6-453B-9B4C-C9C02D549DBF}"/>
              </a:ext>
            </a:extLst>
          </p:cNvPr>
          <p:cNvPicPr>
            <a:picLocks noChangeAspect="1"/>
          </p:cNvPicPr>
          <p:nvPr/>
        </p:nvPicPr>
        <p:blipFill>
          <a:blip r:embed="rId2"/>
          <a:stretch>
            <a:fillRect/>
          </a:stretch>
        </p:blipFill>
        <p:spPr>
          <a:xfrm>
            <a:off x="457200" y="1347419"/>
            <a:ext cx="8067675" cy="4396156"/>
          </a:xfrm>
          <a:prstGeom prst="rect">
            <a:avLst/>
          </a:prstGeom>
        </p:spPr>
      </p:pic>
    </p:spTree>
    <p:extLst>
      <p:ext uri="{BB962C8B-B14F-4D97-AF65-F5344CB8AC3E}">
        <p14:creationId xmlns:p14="http://schemas.microsoft.com/office/powerpoint/2010/main" val="2555033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8-puzzle problem</a:t>
            </a:r>
            <a:endParaRPr lang="en-US" dirty="0"/>
          </a:p>
        </p:txBody>
      </p:sp>
      <p:sp>
        <p:nvSpPr>
          <p:cNvPr id="3" name="Rectangle 2">
            <a:extLst>
              <a:ext uri="{FF2B5EF4-FFF2-40B4-BE49-F238E27FC236}">
                <a16:creationId xmlns:a16="http://schemas.microsoft.com/office/drawing/2014/main" id="{7F5B4ECE-BF07-4D98-994D-2BA2A326B56E}"/>
              </a:ext>
            </a:extLst>
          </p:cNvPr>
          <p:cNvSpPr/>
          <p:nvPr/>
        </p:nvSpPr>
        <p:spPr>
          <a:xfrm>
            <a:off x="542925" y="1336424"/>
            <a:ext cx="3854793" cy="2246769"/>
          </a:xfrm>
          <a:prstGeom prst="rect">
            <a:avLst/>
          </a:prstGeom>
        </p:spPr>
        <p:txBody>
          <a:bodyPr wrap="square">
            <a:spAutoFit/>
          </a:bodyPr>
          <a:lstStyle/>
          <a:p>
            <a:pPr marL="214313" indent="-214313" algn="just">
              <a:buFont typeface="Arial" panose="020B0604020202020204" pitchFamily="34" charset="0"/>
              <a:buChar char="•"/>
            </a:pPr>
            <a:r>
              <a:rPr lang="en-US" sz="2000" dirty="0">
                <a:latin typeface="Times New Roman" panose="02020603050405020304" pitchFamily="18" charset="0"/>
                <a:ea typeface="SimSun" panose="02010600030101010101" pitchFamily="2" charset="-122"/>
              </a:rPr>
              <a:t>The 8-puzzle problem consists of a 3 x 3 board with eight numbered tiles and a blank space. </a:t>
            </a:r>
          </a:p>
          <a:p>
            <a:pPr marL="214313" indent="-214313" algn="just">
              <a:buFont typeface="Arial" panose="020B0604020202020204" pitchFamily="34" charset="0"/>
              <a:buChar char="•"/>
            </a:pPr>
            <a:r>
              <a:rPr lang="en-US" sz="2000" dirty="0">
                <a:latin typeface="Times New Roman" panose="02020603050405020304" pitchFamily="18" charset="0"/>
                <a:ea typeface="SimSun" panose="02010600030101010101" pitchFamily="2" charset="-122"/>
              </a:rPr>
              <a:t>A tile adjacent to the blank space can slide into the space. </a:t>
            </a:r>
          </a:p>
          <a:p>
            <a:pPr marL="214313" indent="-214313" algn="just">
              <a:buFont typeface="Arial" panose="020B0604020202020204" pitchFamily="34" charset="0"/>
              <a:buChar char="•"/>
            </a:pPr>
            <a:r>
              <a:rPr lang="en-US" sz="2000" dirty="0">
                <a:latin typeface="Times New Roman" panose="02020603050405020304" pitchFamily="18" charset="0"/>
                <a:ea typeface="SimSun" panose="02010600030101010101" pitchFamily="2" charset="-122"/>
              </a:rPr>
              <a:t>The object is to reach a specified goal state. </a:t>
            </a:r>
          </a:p>
        </p:txBody>
      </p:sp>
      <p:pic>
        <p:nvPicPr>
          <p:cNvPr id="4" name="Picture 3">
            <a:extLst>
              <a:ext uri="{FF2B5EF4-FFF2-40B4-BE49-F238E27FC236}">
                <a16:creationId xmlns:a16="http://schemas.microsoft.com/office/drawing/2014/main" id="{91A19540-2318-49F3-99AC-F52C99B52CD9}"/>
              </a:ext>
            </a:extLst>
          </p:cNvPr>
          <p:cNvPicPr>
            <a:picLocks noChangeAspect="1"/>
          </p:cNvPicPr>
          <p:nvPr/>
        </p:nvPicPr>
        <p:blipFill>
          <a:blip r:embed="rId2"/>
          <a:stretch>
            <a:fillRect/>
          </a:stretch>
        </p:blipFill>
        <p:spPr>
          <a:xfrm>
            <a:off x="4586287" y="1336424"/>
            <a:ext cx="4100513" cy="2050256"/>
          </a:xfrm>
          <a:prstGeom prst="rect">
            <a:avLst/>
          </a:prstGeom>
        </p:spPr>
      </p:pic>
      <p:pic>
        <p:nvPicPr>
          <p:cNvPr id="5" name="Picture 4">
            <a:extLst>
              <a:ext uri="{FF2B5EF4-FFF2-40B4-BE49-F238E27FC236}">
                <a16:creationId xmlns:a16="http://schemas.microsoft.com/office/drawing/2014/main" id="{9FC2C7CE-EA68-4A36-9217-C796F604F5B6}"/>
              </a:ext>
            </a:extLst>
          </p:cNvPr>
          <p:cNvPicPr>
            <a:picLocks noChangeAspect="1"/>
          </p:cNvPicPr>
          <p:nvPr/>
        </p:nvPicPr>
        <p:blipFill>
          <a:blip r:embed="rId3"/>
          <a:stretch>
            <a:fillRect/>
          </a:stretch>
        </p:blipFill>
        <p:spPr>
          <a:xfrm>
            <a:off x="4772024" y="4107204"/>
            <a:ext cx="3469483" cy="341261"/>
          </a:xfrm>
          <a:prstGeom prst="rect">
            <a:avLst/>
          </a:prstGeom>
        </p:spPr>
      </p:pic>
    </p:spTree>
    <p:extLst>
      <p:ext uri="{BB962C8B-B14F-4D97-AF65-F5344CB8AC3E}">
        <p14:creationId xmlns:p14="http://schemas.microsoft.com/office/powerpoint/2010/main" val="2047821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8-puzzle problem …</a:t>
            </a:r>
            <a:endParaRPr lang="en-US" dirty="0"/>
          </a:p>
        </p:txBody>
      </p:sp>
      <p:pic>
        <p:nvPicPr>
          <p:cNvPr id="3" name="Picture 2">
            <a:extLst>
              <a:ext uri="{FF2B5EF4-FFF2-40B4-BE49-F238E27FC236}">
                <a16:creationId xmlns:a16="http://schemas.microsoft.com/office/drawing/2014/main" id="{01ED2144-C827-4765-8CF5-F7D576FB970E}"/>
              </a:ext>
            </a:extLst>
          </p:cNvPr>
          <p:cNvPicPr>
            <a:picLocks noChangeAspect="1"/>
          </p:cNvPicPr>
          <p:nvPr/>
        </p:nvPicPr>
        <p:blipFill>
          <a:blip r:embed="rId2"/>
          <a:stretch>
            <a:fillRect/>
          </a:stretch>
        </p:blipFill>
        <p:spPr>
          <a:xfrm>
            <a:off x="457200" y="1684020"/>
            <a:ext cx="8364963" cy="3669030"/>
          </a:xfrm>
          <a:prstGeom prst="rect">
            <a:avLst/>
          </a:prstGeom>
        </p:spPr>
      </p:pic>
    </p:spTree>
    <p:extLst>
      <p:ext uri="{BB962C8B-B14F-4D97-AF65-F5344CB8AC3E}">
        <p14:creationId xmlns:p14="http://schemas.microsoft.com/office/powerpoint/2010/main" val="3786053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8-QUEENS PROBLEM</a:t>
            </a:r>
            <a:endParaRPr lang="en-US" dirty="0"/>
          </a:p>
        </p:txBody>
      </p:sp>
      <p:pic>
        <p:nvPicPr>
          <p:cNvPr id="3" name="Content Placeholder 5">
            <a:extLst>
              <a:ext uri="{FF2B5EF4-FFF2-40B4-BE49-F238E27FC236}">
                <a16:creationId xmlns:a16="http://schemas.microsoft.com/office/drawing/2014/main" id="{F5861136-3AFE-4BA7-A6B9-34A3388FB48E}"/>
              </a:ext>
            </a:extLst>
          </p:cNvPr>
          <p:cNvPicPr>
            <a:picLocks noChangeAspect="1"/>
          </p:cNvPicPr>
          <p:nvPr/>
        </p:nvPicPr>
        <p:blipFill>
          <a:blip r:embed="rId2"/>
          <a:stretch>
            <a:fillRect/>
          </a:stretch>
        </p:blipFill>
        <p:spPr>
          <a:xfrm>
            <a:off x="374553" y="2408875"/>
            <a:ext cx="4406998" cy="1772600"/>
          </a:xfrm>
          <a:prstGeom prst="rect">
            <a:avLst/>
          </a:prstGeom>
        </p:spPr>
      </p:pic>
      <p:pic>
        <p:nvPicPr>
          <p:cNvPr id="4" name="Picture 2">
            <a:extLst>
              <a:ext uri="{FF2B5EF4-FFF2-40B4-BE49-F238E27FC236}">
                <a16:creationId xmlns:a16="http://schemas.microsoft.com/office/drawing/2014/main" id="{39AD5F70-4796-46D0-833F-C0DCAB5C6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174" y="1894440"/>
            <a:ext cx="2749717" cy="348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232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Water Jug Problem</a:t>
            </a:r>
          </a:p>
        </p:txBody>
      </p:sp>
      <p:sp>
        <p:nvSpPr>
          <p:cNvPr id="3" name="Content Placeholder 2"/>
          <p:cNvSpPr txBox="1">
            <a:spLocks/>
          </p:cNvSpPr>
          <p:nvPr/>
        </p:nvSpPr>
        <p:spPr>
          <a:xfrm>
            <a:off x="457199" y="1228726"/>
            <a:ext cx="8524875" cy="4562474"/>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algn="just" fontAlgn="base"/>
            <a:r>
              <a:rPr lang="en-US" sz="2000" dirty="0">
                <a:latin typeface="Times New Roman" panose="02020603050405020304" pitchFamily="18" charset="0"/>
              </a:rPr>
              <a:t>You are given two jugs, a 4-gallon one and a 3-gallon  one. Neither have any measuring markers on it. There is a pump that can be used to fill the jugs with water.</a:t>
            </a:r>
          </a:p>
          <a:p>
            <a:pPr marL="274320" fontAlgn="base"/>
            <a:r>
              <a:rPr lang="en-US" sz="2000" dirty="0">
                <a:highlight>
                  <a:srgbClr val="FFFF00"/>
                </a:highlight>
                <a:latin typeface="Times New Roman" panose="02020603050405020304" pitchFamily="18" charset="0"/>
              </a:rPr>
              <a:t>How can you get exactly 2 gallons of water into 4-gallon jug?</a:t>
            </a:r>
          </a:p>
          <a:p>
            <a:pPr marL="342900" algn="just" fontAlgn="base">
              <a:buFont typeface="Arial" panose="020B0604020202020204" pitchFamily="34" charset="0"/>
              <a:buChar char="•"/>
            </a:pPr>
            <a:r>
              <a:rPr lang="en-US" sz="2000" dirty="0">
                <a:latin typeface="Times New Roman" panose="02020603050405020304" pitchFamily="18" charset="0"/>
              </a:rPr>
              <a:t>Let x and y be the amounts of water in 4-gallon and 3-gallon Gallon respectively</a:t>
            </a:r>
          </a:p>
          <a:p>
            <a:pPr marL="342900" algn="just" fontAlgn="base">
              <a:buFont typeface="Arial" panose="020B0604020202020204" pitchFamily="34" charset="0"/>
              <a:buChar char="•"/>
            </a:pPr>
            <a:r>
              <a:rPr lang="en-US" sz="2000" dirty="0">
                <a:latin typeface="Times New Roman" panose="02020603050405020304" pitchFamily="18" charset="0"/>
              </a:rPr>
              <a:t>(x , y) refers to water available at any time in 4-gallon, 3-gallon jugs.</a:t>
            </a:r>
          </a:p>
          <a:p>
            <a:pPr marL="342900" algn="just" fontAlgn="base">
              <a:buFont typeface="Arial" panose="020B0604020202020204" pitchFamily="34" charset="0"/>
              <a:buChar char="•"/>
            </a:pPr>
            <a:r>
              <a:rPr lang="en-US" sz="2000" dirty="0">
                <a:latin typeface="Times New Roman" panose="02020603050405020304" pitchFamily="18" charset="0"/>
              </a:rPr>
              <a:t>(x , y)</a:t>
            </a:r>
            <a:r>
              <a:rPr lang="en-US" sz="2000" dirty="0">
                <a:latin typeface="Times New Roman" panose="02020603050405020304" pitchFamily="18" charset="0"/>
                <a:sym typeface="Wingdings" panose="05000000000000000000" pitchFamily="2" charset="2"/>
              </a:rPr>
              <a:t></a:t>
            </a:r>
            <a:r>
              <a:rPr lang="en-US" sz="2000" dirty="0">
                <a:latin typeface="Times New Roman" panose="02020603050405020304" pitchFamily="18" charset="0"/>
              </a:rPr>
              <a:t> (x - d, y + d) means drop some unknown amount d of water from 4-gallon  and add d onto 3-gallon jug. </a:t>
            </a:r>
          </a:p>
          <a:p>
            <a:pPr algn="just"/>
            <a:r>
              <a:rPr lang="en-US" sz="2000" dirty="0">
                <a:solidFill>
                  <a:srgbClr val="FF0000"/>
                </a:solidFill>
                <a:latin typeface="Times New Roman" panose="02020603050405020304" pitchFamily="18" charset="0"/>
              </a:rPr>
              <a:t>The state space for this problem can be described as the set of ordered pairs of integers (x , y) </a:t>
            </a:r>
            <a:r>
              <a:rPr lang="en-US" sz="2000" dirty="0">
                <a:latin typeface="Times New Roman" panose="02020603050405020304" pitchFamily="18" charset="0"/>
              </a:rPr>
              <a:t>such that </a:t>
            </a:r>
          </a:p>
          <a:p>
            <a:pPr algn="just"/>
            <a:r>
              <a:rPr lang="en-US" sz="2000" dirty="0">
                <a:latin typeface="Times New Roman" panose="02020603050405020304" pitchFamily="18" charset="0"/>
              </a:rPr>
              <a:t>x = 0, 1,2, 3 or 4 and y = 0,1,2 or 3; x represents the quantity of water in the 4-gallon jug and y represents the quantity of water in 3-gallon jug.</a:t>
            </a:r>
            <a:endParaRPr lang="en-US" sz="2000" dirty="0"/>
          </a:p>
          <a:p>
            <a:pPr algn="just" fontAlgn="base">
              <a:buFont typeface="Arial" panose="020B0604020202020204" pitchFamily="34" charset="0"/>
              <a:buChar char="•"/>
            </a:pPr>
            <a:endParaRPr lang="en-US" sz="2000" dirty="0">
              <a:latin typeface="Times New Roman" panose="02020603050405020304" pitchFamily="18" charset="0"/>
            </a:endParaRPr>
          </a:p>
          <a:p>
            <a:pPr algn="just" fontAlgn="base">
              <a:buFont typeface="Arial" panose="020B0604020202020204" pitchFamily="34" charset="0"/>
              <a:buChar char="•"/>
            </a:pPr>
            <a:r>
              <a:rPr lang="en-US" sz="2000" dirty="0">
                <a:latin typeface="Times New Roman" panose="02020603050405020304" pitchFamily="18" charset="0"/>
              </a:rPr>
              <a:t>The start state is (0,0)</a:t>
            </a:r>
          </a:p>
          <a:p>
            <a:pPr algn="just" fontAlgn="base">
              <a:buFont typeface="Arial" panose="020B0604020202020204" pitchFamily="34" charset="0"/>
              <a:buChar char="•"/>
            </a:pPr>
            <a:r>
              <a:rPr lang="en-US" sz="2000" dirty="0">
                <a:latin typeface="Times New Roman" panose="02020603050405020304" pitchFamily="18" charset="0"/>
              </a:rPr>
              <a:t>The goal state is (2,n)</a:t>
            </a:r>
          </a:p>
        </p:txBody>
      </p:sp>
    </p:spTree>
    <p:extLst>
      <p:ext uri="{BB962C8B-B14F-4D97-AF65-F5344CB8AC3E}">
        <p14:creationId xmlns:p14="http://schemas.microsoft.com/office/powerpoint/2010/main" val="140458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6B97-4DC4-4F16-A96D-0F5E71526577}"/>
              </a:ext>
            </a:extLst>
          </p:cNvPr>
          <p:cNvSpPr>
            <a:spLocks noGrp="1"/>
          </p:cNvSpPr>
          <p:nvPr>
            <p:ph type="title"/>
          </p:nvPr>
        </p:nvSpPr>
        <p:spPr/>
        <p:txBody>
          <a:bodyPr>
            <a:normAutofit fontScale="90000"/>
          </a:bodyPr>
          <a:lstStyle/>
          <a:p>
            <a:pPr algn="ctr"/>
            <a:r>
              <a:rPr lang="en-US" b="1" dirty="0"/>
              <a:t>UNIT I </a:t>
            </a:r>
            <a:br>
              <a:rPr lang="en-US" b="1" dirty="0"/>
            </a:br>
            <a:r>
              <a:rPr lang="en-US" sz="3300" b="1" dirty="0"/>
              <a:t>Introduction to Artificial intelligence and Problem-Solving Agent</a:t>
            </a:r>
            <a:endParaRPr lang="en-US" dirty="0"/>
          </a:p>
        </p:txBody>
      </p:sp>
      <p:sp>
        <p:nvSpPr>
          <p:cNvPr id="3" name="Content Placeholder 2">
            <a:extLst>
              <a:ext uri="{FF2B5EF4-FFF2-40B4-BE49-F238E27FC236}">
                <a16:creationId xmlns:a16="http://schemas.microsoft.com/office/drawing/2014/main" id="{51D702BF-E1EE-4E66-93B1-4A8AF7EC5963}"/>
              </a:ext>
            </a:extLst>
          </p:cNvPr>
          <p:cNvSpPr>
            <a:spLocks noGrp="1"/>
          </p:cNvSpPr>
          <p:nvPr>
            <p:ph idx="4294967295"/>
          </p:nvPr>
        </p:nvSpPr>
        <p:spPr>
          <a:xfrm>
            <a:off x="628650" y="1591568"/>
            <a:ext cx="8229600" cy="4525963"/>
          </a:xfrm>
        </p:spPr>
        <p:txBody>
          <a:bodyPr>
            <a:normAutofit fontScale="62500" lnSpcReduction="20000"/>
          </a:bodyPr>
          <a:lstStyle/>
          <a:p>
            <a:r>
              <a:rPr lang="en-IN" b="1" u="sng" dirty="0"/>
              <a:t>What is AI ?</a:t>
            </a:r>
            <a:endParaRPr lang="en-US" dirty="0"/>
          </a:p>
          <a:p>
            <a:pPr lvl="1"/>
            <a:r>
              <a:rPr lang="en-IN" dirty="0"/>
              <a:t>Artificial Intelligence is concerned with the design of intelligence in an artificial device. </a:t>
            </a:r>
          </a:p>
          <a:p>
            <a:pPr lvl="1"/>
            <a:r>
              <a:rPr lang="en-IN" dirty="0"/>
              <a:t>The term was coined by McCarthy in 1956. </a:t>
            </a:r>
          </a:p>
          <a:p>
            <a:pPr lvl="1"/>
            <a:r>
              <a:rPr lang="en-IN" dirty="0"/>
              <a:t>There are two ideas in the definition. </a:t>
            </a:r>
            <a:endParaRPr lang="en-US" dirty="0"/>
          </a:p>
          <a:p>
            <a:pPr lvl="2"/>
            <a:r>
              <a:rPr lang="en-IN" dirty="0"/>
              <a:t>1. Intelligence		 2. Artificial device</a:t>
            </a:r>
          </a:p>
          <a:p>
            <a:r>
              <a:rPr lang="en-IN" b="1" dirty="0"/>
              <a:t>What is intelligence? </a:t>
            </a:r>
            <a:endParaRPr lang="en-US" sz="2400" dirty="0"/>
          </a:p>
          <a:p>
            <a:pPr lvl="1"/>
            <a:r>
              <a:rPr lang="en-IN" dirty="0"/>
              <a:t>Intelligence is the computational part of the ability to achieve goals in the world.</a:t>
            </a:r>
            <a:endParaRPr lang="en-US" sz="2100" dirty="0"/>
          </a:p>
          <a:p>
            <a:pPr lvl="1"/>
            <a:r>
              <a:rPr lang="en-IN" dirty="0"/>
              <a:t>It is the capacity to acquire and apply knowledge.</a:t>
            </a:r>
            <a:endParaRPr lang="en-US" sz="2100" dirty="0"/>
          </a:p>
          <a:p>
            <a:pPr lvl="1"/>
            <a:r>
              <a:rPr lang="en-IN" dirty="0"/>
              <a:t>An inherent power of thought and reason.</a:t>
            </a:r>
            <a:endParaRPr lang="en-US" sz="2100" dirty="0"/>
          </a:p>
          <a:p>
            <a:pPr lvl="1"/>
            <a:r>
              <a:rPr lang="en-IN" dirty="0">
                <a:solidFill>
                  <a:srgbClr val="FF0000"/>
                </a:solidFill>
              </a:rPr>
              <a:t>In education ,the ability to learn or understand or to deal with new challenging situations.</a:t>
            </a:r>
            <a:endParaRPr lang="en-US" sz="2100" dirty="0">
              <a:solidFill>
                <a:srgbClr val="FF0000"/>
              </a:solidFill>
            </a:endParaRPr>
          </a:p>
          <a:p>
            <a:r>
              <a:rPr lang="en-IN" b="1" dirty="0"/>
              <a:t>What is artificial device?</a:t>
            </a:r>
            <a:endParaRPr lang="en-US" sz="2400" dirty="0"/>
          </a:p>
          <a:p>
            <a:pPr lvl="1"/>
            <a:r>
              <a:rPr lang="en-IN" dirty="0"/>
              <a:t>Made by human beings instead of nature.</a:t>
            </a:r>
            <a:endParaRPr lang="en-US" sz="2100" dirty="0"/>
          </a:p>
          <a:p>
            <a:pPr lvl="2"/>
            <a:endParaRPr lang="en-US" dirty="0"/>
          </a:p>
          <a:p>
            <a:endParaRPr lang="en-US" dirty="0"/>
          </a:p>
        </p:txBody>
      </p:sp>
      <p:sp>
        <p:nvSpPr>
          <p:cNvPr id="4" name="Rectangle 3">
            <a:extLst>
              <a:ext uri="{FF2B5EF4-FFF2-40B4-BE49-F238E27FC236}">
                <a16:creationId xmlns:a16="http://schemas.microsoft.com/office/drawing/2014/main" id="{CB19F96E-61C5-4E4B-9C0C-0987D20FBC0D}"/>
              </a:ext>
            </a:extLst>
          </p:cNvPr>
          <p:cNvSpPr/>
          <p:nvPr/>
        </p:nvSpPr>
        <p:spPr>
          <a:xfrm>
            <a:off x="6156613" y="2568342"/>
            <a:ext cx="2796887" cy="9273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So, AI is nothing but a machine with thoughts and reason</a:t>
            </a:r>
            <a:r>
              <a:rPr lang="en-US" sz="1050" dirty="0"/>
              <a:t>.</a:t>
            </a:r>
          </a:p>
        </p:txBody>
      </p:sp>
    </p:spTree>
    <p:extLst>
      <p:ext uri="{BB962C8B-B14F-4D97-AF65-F5344CB8AC3E}">
        <p14:creationId xmlns:p14="http://schemas.microsoft.com/office/powerpoint/2010/main" val="221760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7825DD7-6649-41C4-B882-B3C6978A7C1C}"/>
              </a:ext>
            </a:extLst>
          </p:cNvPr>
          <p:cNvGraphicFramePr>
            <a:graphicFrameLocks noGrp="1"/>
          </p:cNvGraphicFramePr>
          <p:nvPr>
            <p:extLst>
              <p:ext uri="{D42A27DB-BD31-4B8C-83A1-F6EECF244321}">
                <p14:modId xmlns:p14="http://schemas.microsoft.com/office/powerpoint/2010/main" val="2192330703"/>
              </p:ext>
            </p:extLst>
          </p:nvPr>
        </p:nvGraphicFramePr>
        <p:xfrm>
          <a:off x="190501" y="323847"/>
          <a:ext cx="8801098" cy="5536690"/>
        </p:xfrm>
        <a:graphic>
          <a:graphicData uri="http://schemas.openxmlformats.org/drawingml/2006/table">
            <a:tbl>
              <a:tblPr firstRow="1" bandRow="1">
                <a:solidFill>
                  <a:schemeClr val="bg1">
                    <a:lumMod val="95000"/>
                  </a:schemeClr>
                </a:solidFill>
              </a:tblPr>
              <a:tblGrid>
                <a:gridCol w="610297">
                  <a:extLst>
                    <a:ext uri="{9D8B030D-6E8A-4147-A177-3AD203B41FA5}">
                      <a16:colId xmlns:a16="http://schemas.microsoft.com/office/drawing/2014/main" val="588386890"/>
                    </a:ext>
                  </a:extLst>
                </a:gridCol>
                <a:gridCol w="2516128">
                  <a:extLst>
                    <a:ext uri="{9D8B030D-6E8A-4147-A177-3AD203B41FA5}">
                      <a16:colId xmlns:a16="http://schemas.microsoft.com/office/drawing/2014/main" val="305981170"/>
                    </a:ext>
                  </a:extLst>
                </a:gridCol>
                <a:gridCol w="1815201">
                  <a:extLst>
                    <a:ext uri="{9D8B030D-6E8A-4147-A177-3AD203B41FA5}">
                      <a16:colId xmlns:a16="http://schemas.microsoft.com/office/drawing/2014/main" val="3307112268"/>
                    </a:ext>
                  </a:extLst>
                </a:gridCol>
                <a:gridCol w="3859472">
                  <a:extLst>
                    <a:ext uri="{9D8B030D-6E8A-4147-A177-3AD203B41FA5}">
                      <a16:colId xmlns:a16="http://schemas.microsoft.com/office/drawing/2014/main" val="3268064871"/>
                    </a:ext>
                  </a:extLst>
                </a:gridCol>
              </a:tblGrid>
              <a:tr h="384616">
                <a:tc>
                  <a:txBody>
                    <a:bodyPr/>
                    <a:lstStyle/>
                    <a:p>
                      <a:pPr algn="ctr" rtl="0" fontAlgn="t">
                        <a:spcBef>
                          <a:spcPts val="0"/>
                        </a:spcBef>
                        <a:spcAft>
                          <a:spcPts val="0"/>
                        </a:spcAft>
                      </a:pPr>
                      <a:r>
                        <a:rPr lang="en-US" sz="1400" b="0" i="0" u="none" strike="noStrike" cap="none" spc="0" dirty="0" err="1">
                          <a:solidFill>
                            <a:schemeClr val="bg1"/>
                          </a:solidFill>
                          <a:effectLst/>
                          <a:latin typeface="Times New Roman" panose="02020603050405020304" pitchFamily="18" charset="0"/>
                        </a:rPr>
                        <a:t>Sl</a:t>
                      </a:r>
                      <a:r>
                        <a:rPr lang="en-US" sz="1400" b="0" i="0" u="none" strike="noStrike" cap="none" spc="0" dirty="0">
                          <a:solidFill>
                            <a:schemeClr val="bg1"/>
                          </a:solidFill>
                          <a:effectLst/>
                          <a:latin typeface="Times New Roman" panose="02020603050405020304" pitchFamily="18" charset="0"/>
                        </a:rPr>
                        <a:t> No</a:t>
                      </a:r>
                      <a:endParaRPr lang="en-US" sz="1400" b="0" i="0" u="none" strike="noStrike" cap="none" spc="0" dirty="0">
                        <a:solidFill>
                          <a:schemeClr val="bg1"/>
                        </a:solidFill>
                        <a:effectLst/>
                        <a:latin typeface="Arial" panose="020B0604020202020204" pitchFamily="34" charset="0"/>
                      </a:endParaRPr>
                    </a:p>
                  </a:txBody>
                  <a:tcPr marL="43606" marR="43606" marT="60012" marB="29070" anchor="ctr">
                    <a:lnL w="12700" cmpd="sng">
                      <a:noFill/>
                    </a:lnL>
                    <a:lnR w="12700" cmpd="sng">
                      <a:noFill/>
                    </a:lnR>
                    <a:lnT w="19050" cap="flat" cmpd="sng" algn="ctr">
                      <a:noFill/>
                      <a:prstDash val="solid"/>
                    </a:lnT>
                    <a:lnB w="38100" cmpd="sng">
                      <a:noFill/>
                    </a:lnB>
                    <a:solidFill>
                      <a:schemeClr val="accent2"/>
                    </a:solidFill>
                  </a:tcPr>
                </a:tc>
                <a:tc>
                  <a:txBody>
                    <a:bodyPr/>
                    <a:lstStyle/>
                    <a:p>
                      <a:pPr algn="ctr" rtl="0" fontAlgn="t">
                        <a:spcBef>
                          <a:spcPts val="0"/>
                        </a:spcBef>
                        <a:spcAft>
                          <a:spcPts val="0"/>
                        </a:spcAft>
                      </a:pPr>
                      <a:r>
                        <a:rPr lang="en-US" sz="1400" b="0" i="0" u="none" strike="noStrike" cap="none" spc="0" dirty="0">
                          <a:solidFill>
                            <a:schemeClr val="bg1"/>
                          </a:solidFill>
                          <a:effectLst/>
                          <a:latin typeface="Times New Roman" panose="02020603050405020304" pitchFamily="18" charset="0"/>
                        </a:rPr>
                        <a:t>Current state</a:t>
                      </a:r>
                      <a:endParaRPr lang="en-US" sz="1400" b="0" i="0" u="none" strike="noStrike" cap="none" spc="0" dirty="0">
                        <a:solidFill>
                          <a:schemeClr val="bg1"/>
                        </a:solidFill>
                        <a:effectLst/>
                        <a:latin typeface="Arial" panose="020B0604020202020204" pitchFamily="34" charset="0"/>
                      </a:endParaRPr>
                    </a:p>
                  </a:txBody>
                  <a:tcPr marL="43606" marR="43606" marT="60012" marB="29070" anchor="ctr">
                    <a:lnL w="12700" cmpd="sng">
                      <a:noFill/>
                    </a:lnL>
                    <a:lnR w="12700" cmpd="sng">
                      <a:noFill/>
                    </a:lnR>
                    <a:lnT w="19050" cap="flat" cmpd="sng" algn="ctr">
                      <a:noFill/>
                      <a:prstDash val="solid"/>
                    </a:lnT>
                    <a:lnB w="38100" cmpd="sng">
                      <a:noFill/>
                    </a:lnB>
                    <a:solidFill>
                      <a:schemeClr val="accent2"/>
                    </a:solidFill>
                  </a:tcPr>
                </a:tc>
                <a:tc>
                  <a:txBody>
                    <a:bodyPr/>
                    <a:lstStyle/>
                    <a:p>
                      <a:pPr algn="ctr" rtl="0" fontAlgn="t">
                        <a:spcBef>
                          <a:spcPts val="0"/>
                        </a:spcBef>
                        <a:spcAft>
                          <a:spcPts val="0"/>
                        </a:spcAft>
                      </a:pPr>
                      <a:r>
                        <a:rPr lang="en-US" sz="1400" b="0" i="0" u="none" strike="noStrike" cap="none" spc="0">
                          <a:solidFill>
                            <a:schemeClr val="bg1"/>
                          </a:solidFill>
                          <a:effectLst/>
                          <a:latin typeface="Times New Roman" panose="02020603050405020304" pitchFamily="18" charset="0"/>
                        </a:rPr>
                        <a:t>Next State</a:t>
                      </a:r>
                      <a:endParaRPr lang="en-US" sz="1400" b="0" i="0" u="none" strike="noStrike" cap="none" spc="0" dirty="0">
                        <a:solidFill>
                          <a:schemeClr val="bg1"/>
                        </a:solidFill>
                        <a:effectLst/>
                        <a:latin typeface="Arial" panose="020B0604020202020204" pitchFamily="34" charset="0"/>
                      </a:endParaRPr>
                    </a:p>
                  </a:txBody>
                  <a:tcPr marL="43606" marR="43606" marT="60012" marB="29070" anchor="ctr">
                    <a:lnL w="12700" cmpd="sng">
                      <a:noFill/>
                    </a:lnL>
                    <a:lnR w="12700" cmpd="sng">
                      <a:noFill/>
                    </a:lnR>
                    <a:lnT w="19050" cap="flat" cmpd="sng" algn="ctr">
                      <a:noFill/>
                      <a:prstDash val="solid"/>
                    </a:lnT>
                    <a:lnB w="38100" cmpd="sng">
                      <a:noFill/>
                    </a:lnB>
                    <a:solidFill>
                      <a:schemeClr val="accent2"/>
                    </a:solidFill>
                  </a:tcPr>
                </a:tc>
                <a:tc>
                  <a:txBody>
                    <a:bodyPr/>
                    <a:lstStyle/>
                    <a:p>
                      <a:pPr algn="ctr" rtl="0" fontAlgn="t">
                        <a:spcBef>
                          <a:spcPts val="0"/>
                        </a:spcBef>
                        <a:spcAft>
                          <a:spcPts val="0"/>
                        </a:spcAft>
                      </a:pPr>
                      <a:r>
                        <a:rPr lang="en-US" sz="1400" b="0" i="0" u="none" strike="noStrike" cap="none" spc="0">
                          <a:solidFill>
                            <a:schemeClr val="bg1"/>
                          </a:solidFill>
                          <a:effectLst/>
                          <a:latin typeface="Times New Roman" panose="02020603050405020304" pitchFamily="18" charset="0"/>
                        </a:rPr>
                        <a:t>Description</a:t>
                      </a:r>
                      <a:endParaRPr lang="en-US" sz="1400" b="0" i="0" u="none" strike="noStrike" cap="none" spc="0">
                        <a:solidFill>
                          <a:schemeClr val="bg1"/>
                        </a:solidFill>
                        <a:effectLst/>
                        <a:latin typeface="Arial" panose="020B0604020202020204" pitchFamily="34" charset="0"/>
                      </a:endParaRPr>
                    </a:p>
                  </a:txBody>
                  <a:tcPr marL="43606" marR="43606" marT="60012" marB="2907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2122422774"/>
                  </a:ext>
                </a:extLst>
              </a:tr>
              <a:tr h="328277">
                <a:tc>
                  <a:txBody>
                    <a:bodyPr/>
                    <a:lstStyle/>
                    <a:p>
                      <a:pPr algn="ct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1</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a:t>
                      </a:r>
                      <a:r>
                        <a:rPr lang="en-US" sz="1400" b="0" i="0" u="none" strike="noStrike" cap="none" spc="0" dirty="0" err="1">
                          <a:solidFill>
                            <a:schemeClr val="tx1"/>
                          </a:solidFill>
                          <a:effectLst/>
                          <a:latin typeface="Times New Roman" panose="02020603050405020304" pitchFamily="18" charset="0"/>
                        </a:rPr>
                        <a:t>x,y</a:t>
                      </a:r>
                      <a:r>
                        <a:rPr lang="en-US" sz="1400" b="0" i="0" u="none" strike="noStrike" cap="none" spc="0" dirty="0">
                          <a:solidFill>
                            <a:schemeClr val="tx1"/>
                          </a:solidFill>
                          <a:effectLst/>
                          <a:latin typeface="Times New Roman" panose="02020603050405020304" pitchFamily="18" charset="0"/>
                        </a:rPr>
                        <a:t>) if x &lt; 4</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(4,y)</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Fill the 4 gallon jug</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40338540"/>
                  </a:ext>
                </a:extLst>
              </a:tr>
              <a:tr h="328277">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2</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s-ES" sz="1400" b="0" i="0" u="none" strike="noStrike" cap="none" spc="0" dirty="0">
                          <a:solidFill>
                            <a:schemeClr val="tx1"/>
                          </a:solidFill>
                          <a:effectLst/>
                          <a:latin typeface="Times New Roman" panose="02020603050405020304" pitchFamily="18" charset="0"/>
                        </a:rPr>
                        <a:t>(</a:t>
                      </a:r>
                      <a:r>
                        <a:rPr lang="es-ES" sz="1400" b="0" i="0" u="none" strike="noStrike" cap="none" spc="0" dirty="0" err="1">
                          <a:solidFill>
                            <a:schemeClr val="tx1"/>
                          </a:solidFill>
                          <a:effectLst/>
                          <a:latin typeface="Times New Roman" panose="02020603050405020304" pitchFamily="18" charset="0"/>
                        </a:rPr>
                        <a:t>x,y</a:t>
                      </a:r>
                      <a:r>
                        <a:rPr lang="es-ES" sz="1400" b="0" i="0" u="none" strike="noStrike" cap="none" spc="0" dirty="0">
                          <a:solidFill>
                            <a:schemeClr val="tx1"/>
                          </a:solidFill>
                          <a:effectLst/>
                          <a:latin typeface="Times New Roman" panose="02020603050405020304" pitchFamily="18" charset="0"/>
                        </a:rPr>
                        <a:t>) </a:t>
                      </a:r>
                      <a:r>
                        <a:rPr lang="es-ES" sz="1400" b="0" i="0" u="none" strike="noStrike" cap="none" spc="0" dirty="0" err="1">
                          <a:solidFill>
                            <a:schemeClr val="tx1"/>
                          </a:solidFill>
                          <a:effectLst/>
                          <a:latin typeface="Times New Roman" panose="02020603050405020304" pitchFamily="18" charset="0"/>
                        </a:rPr>
                        <a:t>if</a:t>
                      </a:r>
                      <a:r>
                        <a:rPr lang="es-ES" sz="1400" b="0" i="0" u="none" strike="noStrike" cap="none" spc="0" dirty="0">
                          <a:solidFill>
                            <a:schemeClr val="tx1"/>
                          </a:solidFill>
                          <a:effectLst/>
                          <a:latin typeface="Times New Roman" panose="02020603050405020304" pitchFamily="18" charset="0"/>
                        </a:rPr>
                        <a:t> y &lt;3</a:t>
                      </a:r>
                      <a:endParaRPr lang="es-E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(x,3)</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Fill the 3 gallon jug</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490164706"/>
                  </a:ext>
                </a:extLst>
              </a:tr>
              <a:tr h="328277">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3</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a:t>
                      </a:r>
                      <a:r>
                        <a:rPr lang="en-US" sz="1400" b="0" i="0" u="none" strike="noStrike" cap="none" spc="0" dirty="0" err="1">
                          <a:solidFill>
                            <a:schemeClr val="tx1"/>
                          </a:solidFill>
                          <a:effectLst/>
                          <a:latin typeface="Times New Roman" panose="02020603050405020304" pitchFamily="18" charset="0"/>
                        </a:rPr>
                        <a:t>x,y</a:t>
                      </a:r>
                      <a:r>
                        <a:rPr lang="en-US" sz="1400" b="0" i="0" u="none" strike="noStrike" cap="none" spc="0" dirty="0">
                          <a:solidFill>
                            <a:schemeClr val="tx1"/>
                          </a:solidFill>
                          <a:effectLst/>
                          <a:latin typeface="Times New Roman" panose="02020603050405020304" pitchFamily="18" charset="0"/>
                        </a:rPr>
                        <a:t>) if x &gt; 0</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(x-d, y)</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Pour some water out of the 4 gallon jug</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48954981"/>
                  </a:ext>
                </a:extLst>
              </a:tr>
              <a:tr h="328277">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4</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s-ES" sz="1400" b="0" i="0" u="none" strike="noStrike" cap="none" spc="0" dirty="0">
                          <a:solidFill>
                            <a:schemeClr val="tx1"/>
                          </a:solidFill>
                          <a:effectLst/>
                          <a:latin typeface="Times New Roman" panose="02020603050405020304" pitchFamily="18" charset="0"/>
                        </a:rPr>
                        <a:t>(</a:t>
                      </a:r>
                      <a:r>
                        <a:rPr lang="es-ES" sz="1400" b="0" i="0" u="none" strike="noStrike" cap="none" spc="0" dirty="0" err="1">
                          <a:solidFill>
                            <a:schemeClr val="tx1"/>
                          </a:solidFill>
                          <a:effectLst/>
                          <a:latin typeface="Times New Roman" panose="02020603050405020304" pitchFamily="18" charset="0"/>
                        </a:rPr>
                        <a:t>x,y</a:t>
                      </a:r>
                      <a:r>
                        <a:rPr lang="es-ES" sz="1400" b="0" i="0" u="none" strike="noStrike" cap="none" spc="0" dirty="0">
                          <a:solidFill>
                            <a:schemeClr val="tx1"/>
                          </a:solidFill>
                          <a:effectLst/>
                          <a:latin typeface="Times New Roman" panose="02020603050405020304" pitchFamily="18" charset="0"/>
                        </a:rPr>
                        <a:t>) </a:t>
                      </a:r>
                      <a:r>
                        <a:rPr lang="es-ES" sz="1400" b="0" i="0" u="none" strike="noStrike" cap="none" spc="0" dirty="0" err="1">
                          <a:solidFill>
                            <a:schemeClr val="tx1"/>
                          </a:solidFill>
                          <a:effectLst/>
                          <a:latin typeface="Times New Roman" panose="02020603050405020304" pitchFamily="18" charset="0"/>
                        </a:rPr>
                        <a:t>if</a:t>
                      </a:r>
                      <a:r>
                        <a:rPr lang="es-ES" sz="1400" b="0" i="0" u="none" strike="noStrike" cap="none" spc="0" dirty="0">
                          <a:solidFill>
                            <a:schemeClr val="tx1"/>
                          </a:solidFill>
                          <a:effectLst/>
                          <a:latin typeface="Times New Roman" panose="02020603050405020304" pitchFamily="18" charset="0"/>
                        </a:rPr>
                        <a:t> y &gt; 0</a:t>
                      </a:r>
                      <a:endParaRPr lang="es-E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(x, y-d)</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Pour some water out of the 3-gallon jug</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20271800"/>
                  </a:ext>
                </a:extLst>
              </a:tr>
              <a:tr h="328277">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5</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(x,y) if x&gt;0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(0, y)</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Empty the 4 gallon jug</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205115835"/>
                  </a:ext>
                </a:extLst>
              </a:tr>
              <a:tr h="328277">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6</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s-ES" sz="1400" b="0" i="0" u="none" strike="noStrike" cap="none" spc="0">
                          <a:solidFill>
                            <a:schemeClr val="tx1"/>
                          </a:solidFill>
                          <a:effectLst/>
                          <a:latin typeface="Times New Roman" panose="02020603050405020304" pitchFamily="18" charset="0"/>
                        </a:rPr>
                        <a:t>(x,y) if y &gt;0</a:t>
                      </a:r>
                      <a:endParaRPr lang="es-E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(x,0)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Empty the 3 gallon jug on the ground</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58751970"/>
                  </a:ext>
                </a:extLst>
              </a:tr>
              <a:tr h="530402">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7</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(x,y) if x+y &gt;= 4 and y &gt;0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0"/>
                        </a:spcBef>
                        <a:spcAft>
                          <a:spcPts val="0"/>
                        </a:spcAft>
                      </a:pPr>
                      <a:r>
                        <a:rPr lang="en-US" sz="1400" b="0" i="0" u="none" strike="noStrike" cap="none" spc="0">
                          <a:solidFill>
                            <a:schemeClr val="tx1"/>
                          </a:solidFill>
                          <a:effectLst/>
                          <a:latin typeface="Times New Roman" panose="02020603050405020304" pitchFamily="18" charset="0"/>
                        </a:rPr>
                        <a:t>(4, y-(4-x))</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just" rtl="0" fontAlgn="t">
                        <a:spcBef>
                          <a:spcPts val="0"/>
                        </a:spcBef>
                        <a:spcAft>
                          <a:spcPts val="0"/>
                        </a:spcAft>
                      </a:pPr>
                      <a:r>
                        <a:rPr lang="en-US" sz="1400" b="0" i="0" u="none" strike="noStrike" cap="none" spc="0" dirty="0">
                          <a:solidFill>
                            <a:schemeClr val="tx1"/>
                          </a:solidFill>
                          <a:effectLst/>
                          <a:latin typeface="Times New Roman" panose="02020603050405020304" pitchFamily="18" charset="0"/>
                        </a:rPr>
                        <a:t>Pour water from the 3 –gallon jug into the 4 –gallon jug until the 4-gallon jug is full</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70312415"/>
                  </a:ext>
                </a:extLst>
              </a:tr>
              <a:tr h="530402">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8</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(x, y) if x+y &gt;= 3 and x&gt;0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290"/>
                        </a:spcBef>
                        <a:spcAft>
                          <a:spcPts val="0"/>
                        </a:spcAft>
                      </a:pPr>
                      <a:r>
                        <a:rPr lang="en-US" sz="1400" b="0" i="0" u="none" strike="noStrike" cap="none" spc="0" dirty="0">
                          <a:solidFill>
                            <a:schemeClr val="tx1"/>
                          </a:solidFill>
                          <a:effectLst/>
                          <a:latin typeface="Times New Roman" panose="02020603050405020304" pitchFamily="18" charset="0"/>
                        </a:rPr>
                        <a:t>(x-(3-y), 3)</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dirty="0">
                          <a:solidFill>
                            <a:schemeClr val="tx1"/>
                          </a:solidFill>
                          <a:effectLst/>
                          <a:latin typeface="Times New Roman" panose="02020603050405020304" pitchFamily="18" charset="0"/>
                        </a:rPr>
                        <a:t>Pour water from the 4-gallon jug into the 3-gallon jug until the 3-gallon jug is full</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969986411"/>
                  </a:ext>
                </a:extLst>
              </a:tr>
              <a:tr h="530402">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9</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(x, y) if x+y &lt;=4 and y&gt;0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(x+y, 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dirty="0">
                          <a:solidFill>
                            <a:schemeClr val="tx1"/>
                          </a:solidFill>
                          <a:effectLst/>
                          <a:latin typeface="Times New Roman" panose="02020603050405020304" pitchFamily="18" charset="0"/>
                        </a:rPr>
                        <a:t>Pour all the water from the 3-gallon jug into the 4-gallon jug</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869141591"/>
                  </a:ext>
                </a:extLst>
              </a:tr>
              <a:tr h="530402">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10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(x, y) if x+y &lt;= 3 and x&gt;0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(0, x+y)</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dirty="0">
                          <a:solidFill>
                            <a:schemeClr val="tx1"/>
                          </a:solidFill>
                          <a:effectLst/>
                          <a:latin typeface="Times New Roman" panose="02020603050405020304" pitchFamily="18" charset="0"/>
                        </a:rPr>
                        <a:t>Pour all the water from the 4-gallon jug into the 3-gallon jug</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644231849"/>
                  </a:ext>
                </a:extLst>
              </a:tr>
              <a:tr h="530402">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11</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(0,2)</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(2,0)</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dirty="0">
                          <a:solidFill>
                            <a:schemeClr val="tx1"/>
                          </a:solidFill>
                          <a:effectLst/>
                          <a:latin typeface="Times New Roman" panose="02020603050405020304" pitchFamily="18" charset="0"/>
                        </a:rPr>
                        <a:t>Pour the 2 gallons from 3-gallon jug into the 4-gallon jug</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236367592"/>
                  </a:ext>
                </a:extLst>
              </a:tr>
              <a:tr h="530402">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12</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(2,y)</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ctr" rtl="0" fontAlgn="t">
                        <a:spcBef>
                          <a:spcPts val="290"/>
                        </a:spcBef>
                        <a:spcAft>
                          <a:spcPts val="0"/>
                        </a:spcAft>
                      </a:pPr>
                      <a:r>
                        <a:rPr lang="en-US" sz="1400" b="0" i="0" u="none" strike="noStrike" cap="none" spc="0">
                          <a:solidFill>
                            <a:schemeClr val="tx1"/>
                          </a:solidFill>
                          <a:effectLst/>
                          <a:latin typeface="Times New Roman" panose="02020603050405020304" pitchFamily="18" charset="0"/>
                        </a:rPr>
                        <a:t>(0,y)</a:t>
                      </a:r>
                      <a:endParaRPr lang="en-US" sz="1400" b="0" i="0" u="none" strike="noStrike" cap="none" spc="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l" rtl="0" fontAlgn="t">
                        <a:spcBef>
                          <a:spcPts val="290"/>
                        </a:spcBef>
                        <a:spcAft>
                          <a:spcPts val="0"/>
                        </a:spcAft>
                      </a:pPr>
                      <a:r>
                        <a:rPr lang="en-US" sz="1400" b="0" i="0" u="none" strike="noStrike" cap="none" spc="0" dirty="0">
                          <a:solidFill>
                            <a:schemeClr val="tx1"/>
                          </a:solidFill>
                          <a:effectLst/>
                          <a:latin typeface="Times New Roman" panose="02020603050405020304" pitchFamily="18" charset="0"/>
                        </a:rPr>
                        <a:t>Empty the 2 gallons in the 4-gallon jug on the ground</a:t>
                      </a:r>
                      <a:endParaRPr lang="en-US" sz="1400" b="0" i="0" u="none" strike="noStrike" cap="none" spc="0" dirty="0">
                        <a:solidFill>
                          <a:schemeClr val="tx1"/>
                        </a:solidFill>
                        <a:effectLst/>
                        <a:latin typeface="Arial" panose="020B0604020202020204" pitchFamily="34" charset="0"/>
                      </a:endParaRPr>
                    </a:p>
                  </a:txBody>
                  <a:tcPr marL="43606" marR="43606" marT="60012" marB="29070">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649270306"/>
                  </a:ext>
                </a:extLst>
              </a:tr>
            </a:tbl>
          </a:graphicData>
        </a:graphic>
      </p:graphicFrame>
    </p:spTree>
    <p:extLst>
      <p:ext uri="{BB962C8B-B14F-4D97-AF65-F5344CB8AC3E}">
        <p14:creationId xmlns:p14="http://schemas.microsoft.com/office/powerpoint/2010/main" val="1163861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of water-jug problem</a:t>
            </a:r>
          </a:p>
        </p:txBody>
      </p:sp>
      <p:graphicFrame>
        <p:nvGraphicFramePr>
          <p:cNvPr id="3" name="Table 2">
            <a:extLst>
              <a:ext uri="{FF2B5EF4-FFF2-40B4-BE49-F238E27FC236}">
                <a16:creationId xmlns:a16="http://schemas.microsoft.com/office/drawing/2014/main" id="{619FA6BE-3A58-4058-85DC-63D8E632ACAD}"/>
              </a:ext>
            </a:extLst>
          </p:cNvPr>
          <p:cNvGraphicFramePr>
            <a:graphicFrameLocks noGrp="1"/>
          </p:cNvGraphicFramePr>
          <p:nvPr>
            <p:extLst>
              <p:ext uri="{D42A27DB-BD31-4B8C-83A1-F6EECF244321}">
                <p14:modId xmlns:p14="http://schemas.microsoft.com/office/powerpoint/2010/main" val="961855587"/>
              </p:ext>
            </p:extLst>
          </p:nvPr>
        </p:nvGraphicFramePr>
        <p:xfrm>
          <a:off x="676274" y="1933573"/>
          <a:ext cx="7434057" cy="3743974"/>
        </p:xfrm>
        <a:graphic>
          <a:graphicData uri="http://schemas.openxmlformats.org/drawingml/2006/table">
            <a:tbl>
              <a:tblPr firstRow="1" bandRow="1">
                <a:tableStyleId>{5940675A-B579-460E-94D1-54222C63F5DA}</a:tableStyleId>
              </a:tblPr>
              <a:tblGrid>
                <a:gridCol w="2478019">
                  <a:extLst>
                    <a:ext uri="{9D8B030D-6E8A-4147-A177-3AD203B41FA5}">
                      <a16:colId xmlns:a16="http://schemas.microsoft.com/office/drawing/2014/main" val="494444500"/>
                    </a:ext>
                  </a:extLst>
                </a:gridCol>
                <a:gridCol w="2478019">
                  <a:extLst>
                    <a:ext uri="{9D8B030D-6E8A-4147-A177-3AD203B41FA5}">
                      <a16:colId xmlns:a16="http://schemas.microsoft.com/office/drawing/2014/main" val="2353676983"/>
                    </a:ext>
                  </a:extLst>
                </a:gridCol>
                <a:gridCol w="2478019">
                  <a:extLst>
                    <a:ext uri="{9D8B030D-6E8A-4147-A177-3AD203B41FA5}">
                      <a16:colId xmlns:a16="http://schemas.microsoft.com/office/drawing/2014/main" val="3376091118"/>
                    </a:ext>
                  </a:extLst>
                </a:gridCol>
              </a:tblGrid>
              <a:tr h="647138">
                <a:tc>
                  <a:txBody>
                    <a:bodyPr/>
                    <a:lstStyle/>
                    <a:p>
                      <a:pPr algn="ctr" rtl="0" fontAlgn="t">
                        <a:spcBef>
                          <a:spcPts val="0"/>
                        </a:spcBef>
                        <a:spcAft>
                          <a:spcPts val="0"/>
                        </a:spcAft>
                      </a:pPr>
                      <a:r>
                        <a:rPr lang="en-US" sz="1400" b="1" u="none" strike="noStrike" cap="none" spc="60" dirty="0">
                          <a:solidFill>
                            <a:schemeClr val="tx1"/>
                          </a:solidFill>
                          <a:effectLst/>
                        </a:rPr>
                        <a:t>Gallons in the 4-gallon jug</a:t>
                      </a:r>
                      <a:endParaRPr lang="en-US" sz="1400" b="1" cap="none" spc="60" dirty="0">
                        <a:solidFill>
                          <a:schemeClr val="tx1"/>
                        </a:solidFill>
                        <a:effectLst/>
                      </a:endParaRPr>
                    </a:p>
                  </a:txBody>
                  <a:tcPr marL="75671" marR="75671" marT="100895" marB="50447" anchor="ctr"/>
                </a:tc>
                <a:tc>
                  <a:txBody>
                    <a:bodyPr/>
                    <a:lstStyle/>
                    <a:p>
                      <a:pPr algn="ctr" rtl="0" fontAlgn="t">
                        <a:spcBef>
                          <a:spcPts val="0"/>
                        </a:spcBef>
                        <a:spcAft>
                          <a:spcPts val="0"/>
                        </a:spcAft>
                      </a:pPr>
                      <a:r>
                        <a:rPr lang="en-US" sz="1400" b="1" u="none" strike="noStrike" cap="none" spc="60" dirty="0">
                          <a:solidFill>
                            <a:schemeClr val="tx1"/>
                          </a:solidFill>
                          <a:effectLst/>
                        </a:rPr>
                        <a:t>Gallons in the 3-gallon jug</a:t>
                      </a:r>
                      <a:endParaRPr lang="en-US" sz="1400" b="1" cap="none" spc="60" dirty="0">
                        <a:solidFill>
                          <a:schemeClr val="tx1"/>
                        </a:solidFill>
                        <a:effectLst/>
                      </a:endParaRPr>
                    </a:p>
                  </a:txBody>
                  <a:tcPr marL="75671" marR="75671" marT="100895" marB="50447" anchor="ctr"/>
                </a:tc>
                <a:tc>
                  <a:txBody>
                    <a:bodyPr/>
                    <a:lstStyle/>
                    <a:p>
                      <a:pPr algn="ctr" rtl="0" fontAlgn="t">
                        <a:spcBef>
                          <a:spcPts val="0"/>
                        </a:spcBef>
                        <a:spcAft>
                          <a:spcPts val="0"/>
                        </a:spcAft>
                      </a:pPr>
                      <a:r>
                        <a:rPr lang="en-US" sz="1400" b="1" u="none" strike="noStrike" cap="none" spc="60" dirty="0">
                          <a:solidFill>
                            <a:schemeClr val="tx1"/>
                          </a:solidFill>
                          <a:effectLst/>
                        </a:rPr>
                        <a:t>Rule applied</a:t>
                      </a:r>
                      <a:endParaRPr lang="en-US" sz="1400" b="1" cap="none" spc="60" dirty="0">
                        <a:solidFill>
                          <a:schemeClr val="tx1"/>
                        </a:solidFill>
                        <a:effectLst/>
                      </a:endParaRPr>
                    </a:p>
                  </a:txBody>
                  <a:tcPr marL="75671" marR="75671" marT="100895" marB="50447" anchor="ctr"/>
                </a:tc>
                <a:extLst>
                  <a:ext uri="{0D108BD9-81ED-4DB2-BD59-A6C34878D82A}">
                    <a16:rowId xmlns:a16="http://schemas.microsoft.com/office/drawing/2014/main" val="2114560049"/>
                  </a:ext>
                </a:extLst>
              </a:tr>
              <a:tr h="408283">
                <a:tc>
                  <a:txBody>
                    <a:bodyPr/>
                    <a:lstStyle/>
                    <a:p>
                      <a:pPr algn="ctr" rtl="0" fontAlgn="t">
                        <a:spcBef>
                          <a:spcPts val="0"/>
                        </a:spcBef>
                        <a:spcAft>
                          <a:spcPts val="0"/>
                        </a:spcAft>
                      </a:pPr>
                      <a:r>
                        <a:rPr lang="en-US" sz="1400" b="0" u="none" strike="noStrike" cap="none" spc="0" dirty="0">
                          <a:solidFill>
                            <a:schemeClr val="tx1"/>
                          </a:solidFill>
                          <a:effectLst/>
                        </a:rPr>
                        <a:t>0</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a:solidFill>
                            <a:schemeClr val="tx1"/>
                          </a:solidFill>
                          <a:effectLst/>
                        </a:rPr>
                        <a:t>0</a:t>
                      </a:r>
                      <a:endParaRPr lang="en-US" sz="1400" cap="none" spc="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a:solidFill>
                            <a:schemeClr val="tx1"/>
                          </a:solidFill>
                          <a:effectLst/>
                        </a:rPr>
                        <a:t>2</a:t>
                      </a:r>
                      <a:endParaRPr lang="en-US" sz="1400" cap="none" spc="0">
                        <a:solidFill>
                          <a:schemeClr val="tx1"/>
                        </a:solidFill>
                        <a:effectLst/>
                      </a:endParaRPr>
                    </a:p>
                  </a:txBody>
                  <a:tcPr marL="75671" marR="75671" marT="100895" marB="50447"/>
                </a:tc>
                <a:extLst>
                  <a:ext uri="{0D108BD9-81ED-4DB2-BD59-A6C34878D82A}">
                    <a16:rowId xmlns:a16="http://schemas.microsoft.com/office/drawing/2014/main" val="3734343031"/>
                  </a:ext>
                </a:extLst>
              </a:tr>
              <a:tr h="408283">
                <a:tc>
                  <a:txBody>
                    <a:bodyPr/>
                    <a:lstStyle/>
                    <a:p>
                      <a:pPr algn="ctr" rtl="0" fontAlgn="t">
                        <a:spcBef>
                          <a:spcPts val="0"/>
                        </a:spcBef>
                        <a:spcAft>
                          <a:spcPts val="0"/>
                        </a:spcAft>
                      </a:pPr>
                      <a:r>
                        <a:rPr lang="en-US" sz="1400" b="0" u="none" strike="noStrike" cap="none" spc="0" dirty="0">
                          <a:solidFill>
                            <a:schemeClr val="tx1"/>
                          </a:solidFill>
                          <a:effectLst/>
                        </a:rPr>
                        <a:t>0</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a:solidFill>
                            <a:schemeClr val="tx1"/>
                          </a:solidFill>
                          <a:effectLst/>
                        </a:rPr>
                        <a:t>3</a:t>
                      </a:r>
                      <a:endParaRPr lang="en-US" sz="1400" cap="none" spc="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9</a:t>
                      </a:r>
                      <a:endParaRPr lang="en-US" sz="1400" cap="none" spc="0" dirty="0">
                        <a:solidFill>
                          <a:schemeClr val="tx1"/>
                        </a:solidFill>
                        <a:effectLst/>
                      </a:endParaRPr>
                    </a:p>
                  </a:txBody>
                  <a:tcPr marL="75671" marR="75671" marT="100895" marB="50447"/>
                </a:tc>
                <a:extLst>
                  <a:ext uri="{0D108BD9-81ED-4DB2-BD59-A6C34878D82A}">
                    <a16:rowId xmlns:a16="http://schemas.microsoft.com/office/drawing/2014/main" val="1081179622"/>
                  </a:ext>
                </a:extLst>
              </a:tr>
              <a:tr h="408283">
                <a:tc>
                  <a:txBody>
                    <a:bodyPr/>
                    <a:lstStyle/>
                    <a:p>
                      <a:pPr algn="ctr" rtl="0" fontAlgn="t">
                        <a:spcBef>
                          <a:spcPts val="0"/>
                        </a:spcBef>
                        <a:spcAft>
                          <a:spcPts val="0"/>
                        </a:spcAft>
                      </a:pPr>
                      <a:r>
                        <a:rPr lang="en-US" sz="1400" b="0" u="none" strike="noStrike" cap="none" spc="0" dirty="0">
                          <a:solidFill>
                            <a:schemeClr val="tx1"/>
                          </a:solidFill>
                          <a:effectLst/>
                        </a:rPr>
                        <a:t>3</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0</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a:solidFill>
                            <a:schemeClr val="tx1"/>
                          </a:solidFill>
                          <a:effectLst/>
                        </a:rPr>
                        <a:t>2</a:t>
                      </a:r>
                      <a:endParaRPr lang="en-US" sz="1400" cap="none" spc="0">
                        <a:solidFill>
                          <a:schemeClr val="tx1"/>
                        </a:solidFill>
                        <a:effectLst/>
                      </a:endParaRPr>
                    </a:p>
                  </a:txBody>
                  <a:tcPr marL="75671" marR="75671" marT="100895" marB="50447"/>
                </a:tc>
                <a:extLst>
                  <a:ext uri="{0D108BD9-81ED-4DB2-BD59-A6C34878D82A}">
                    <a16:rowId xmlns:a16="http://schemas.microsoft.com/office/drawing/2014/main" val="2907215025"/>
                  </a:ext>
                </a:extLst>
              </a:tr>
              <a:tr h="408283">
                <a:tc>
                  <a:txBody>
                    <a:bodyPr/>
                    <a:lstStyle/>
                    <a:p>
                      <a:pPr algn="ctr" rtl="0" fontAlgn="t">
                        <a:spcBef>
                          <a:spcPts val="0"/>
                        </a:spcBef>
                        <a:spcAft>
                          <a:spcPts val="0"/>
                        </a:spcAft>
                      </a:pPr>
                      <a:r>
                        <a:rPr lang="en-US" sz="1400" b="0" u="none" strike="noStrike" cap="none" spc="0" dirty="0">
                          <a:solidFill>
                            <a:schemeClr val="tx1"/>
                          </a:solidFill>
                          <a:effectLst/>
                        </a:rPr>
                        <a:t>3</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3</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a:solidFill>
                            <a:schemeClr val="tx1"/>
                          </a:solidFill>
                          <a:effectLst/>
                        </a:rPr>
                        <a:t>7</a:t>
                      </a:r>
                      <a:endParaRPr lang="en-US" sz="1400" cap="none" spc="0">
                        <a:solidFill>
                          <a:schemeClr val="tx1"/>
                        </a:solidFill>
                        <a:effectLst/>
                      </a:endParaRPr>
                    </a:p>
                  </a:txBody>
                  <a:tcPr marL="75671" marR="75671" marT="100895" marB="50447"/>
                </a:tc>
                <a:extLst>
                  <a:ext uri="{0D108BD9-81ED-4DB2-BD59-A6C34878D82A}">
                    <a16:rowId xmlns:a16="http://schemas.microsoft.com/office/drawing/2014/main" val="3201223769"/>
                  </a:ext>
                </a:extLst>
              </a:tr>
              <a:tr h="408283">
                <a:tc>
                  <a:txBody>
                    <a:bodyPr/>
                    <a:lstStyle/>
                    <a:p>
                      <a:pPr algn="ctr" rtl="0" fontAlgn="t">
                        <a:spcBef>
                          <a:spcPts val="0"/>
                        </a:spcBef>
                        <a:spcAft>
                          <a:spcPts val="0"/>
                        </a:spcAft>
                      </a:pPr>
                      <a:r>
                        <a:rPr lang="en-US" sz="1400" b="0" u="none" strike="noStrike" cap="none" spc="0">
                          <a:solidFill>
                            <a:schemeClr val="tx1"/>
                          </a:solidFill>
                          <a:effectLst/>
                        </a:rPr>
                        <a:t>4</a:t>
                      </a:r>
                      <a:endParaRPr lang="en-US" sz="1400" cap="none" spc="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2</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5 or 12</a:t>
                      </a:r>
                      <a:endParaRPr lang="en-US" sz="1400" cap="none" spc="0" dirty="0">
                        <a:solidFill>
                          <a:schemeClr val="tx1"/>
                        </a:solidFill>
                        <a:effectLst/>
                      </a:endParaRPr>
                    </a:p>
                  </a:txBody>
                  <a:tcPr marL="75671" marR="75671" marT="100895" marB="50447"/>
                </a:tc>
                <a:extLst>
                  <a:ext uri="{0D108BD9-81ED-4DB2-BD59-A6C34878D82A}">
                    <a16:rowId xmlns:a16="http://schemas.microsoft.com/office/drawing/2014/main" val="2617967935"/>
                  </a:ext>
                </a:extLst>
              </a:tr>
              <a:tr h="408283">
                <a:tc>
                  <a:txBody>
                    <a:bodyPr/>
                    <a:lstStyle/>
                    <a:p>
                      <a:pPr algn="ctr" rtl="0" fontAlgn="t">
                        <a:spcBef>
                          <a:spcPts val="0"/>
                        </a:spcBef>
                        <a:spcAft>
                          <a:spcPts val="0"/>
                        </a:spcAft>
                      </a:pPr>
                      <a:r>
                        <a:rPr lang="en-US" sz="1400" b="0" u="none" strike="noStrike" cap="none" spc="0">
                          <a:solidFill>
                            <a:schemeClr val="tx1"/>
                          </a:solidFill>
                          <a:effectLst/>
                        </a:rPr>
                        <a:t>0</a:t>
                      </a:r>
                      <a:endParaRPr lang="en-US" sz="1400" cap="none" spc="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2</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9 0r 11</a:t>
                      </a:r>
                      <a:endParaRPr lang="en-US" sz="1400" cap="none" spc="0" dirty="0">
                        <a:solidFill>
                          <a:schemeClr val="tx1"/>
                        </a:solidFill>
                        <a:effectLst/>
                      </a:endParaRPr>
                    </a:p>
                  </a:txBody>
                  <a:tcPr marL="75671" marR="75671" marT="100895" marB="50447"/>
                </a:tc>
                <a:extLst>
                  <a:ext uri="{0D108BD9-81ED-4DB2-BD59-A6C34878D82A}">
                    <a16:rowId xmlns:a16="http://schemas.microsoft.com/office/drawing/2014/main" val="557016305"/>
                  </a:ext>
                </a:extLst>
              </a:tr>
              <a:tr h="647138">
                <a:tc>
                  <a:txBody>
                    <a:bodyPr/>
                    <a:lstStyle/>
                    <a:p>
                      <a:pPr algn="ctr" rtl="0" fontAlgn="t">
                        <a:spcBef>
                          <a:spcPts val="0"/>
                        </a:spcBef>
                        <a:spcAft>
                          <a:spcPts val="0"/>
                        </a:spcAft>
                      </a:pPr>
                      <a:r>
                        <a:rPr lang="en-US" sz="1400" b="0" u="none" strike="noStrike" cap="none" spc="0" dirty="0">
                          <a:solidFill>
                            <a:schemeClr val="tx1"/>
                          </a:solidFill>
                          <a:effectLst/>
                        </a:rPr>
                        <a:t>2</a:t>
                      </a:r>
                      <a:endParaRPr lang="en-US" sz="1400" cap="none" spc="0" dirty="0">
                        <a:solidFill>
                          <a:schemeClr val="tx1"/>
                        </a:solidFill>
                        <a:effectLst/>
                      </a:endParaRPr>
                    </a:p>
                  </a:txBody>
                  <a:tcPr marL="75671" marR="75671" marT="100895" marB="50447"/>
                </a:tc>
                <a:tc>
                  <a:txBody>
                    <a:bodyPr/>
                    <a:lstStyle/>
                    <a:p>
                      <a:pPr algn="ctr" rtl="0" fontAlgn="t">
                        <a:spcBef>
                          <a:spcPts val="0"/>
                        </a:spcBef>
                        <a:spcAft>
                          <a:spcPts val="0"/>
                        </a:spcAft>
                      </a:pPr>
                      <a:r>
                        <a:rPr lang="en-US" sz="1400" b="0" u="none" strike="noStrike" cap="none" spc="0" dirty="0">
                          <a:solidFill>
                            <a:schemeClr val="tx1"/>
                          </a:solidFill>
                          <a:effectLst/>
                        </a:rPr>
                        <a:t>0</a:t>
                      </a:r>
                      <a:endParaRPr lang="en-US" sz="1400" cap="none" spc="0" dirty="0">
                        <a:solidFill>
                          <a:schemeClr val="tx1"/>
                        </a:solidFill>
                        <a:effectLst/>
                      </a:endParaRPr>
                    </a:p>
                  </a:txBody>
                  <a:tcPr marL="75671" marR="75671" marT="100895" marB="50447"/>
                </a:tc>
                <a:tc>
                  <a:txBody>
                    <a:bodyPr/>
                    <a:lstStyle/>
                    <a:p>
                      <a:pPr fontAlgn="t"/>
                      <a:br>
                        <a:rPr lang="en-US" sz="1400" cap="none" spc="0" dirty="0">
                          <a:solidFill>
                            <a:schemeClr val="tx1"/>
                          </a:solidFill>
                          <a:effectLst/>
                        </a:rPr>
                      </a:br>
                      <a:endParaRPr lang="en-US" sz="1400" cap="none" spc="0" dirty="0">
                        <a:solidFill>
                          <a:schemeClr val="tx1"/>
                        </a:solidFill>
                        <a:effectLst/>
                      </a:endParaRPr>
                    </a:p>
                  </a:txBody>
                  <a:tcPr marL="75671" marR="75671" marT="100895" marB="50447"/>
                </a:tc>
                <a:extLst>
                  <a:ext uri="{0D108BD9-81ED-4DB2-BD59-A6C34878D82A}">
                    <a16:rowId xmlns:a16="http://schemas.microsoft.com/office/drawing/2014/main" val="50121346"/>
                  </a:ext>
                </a:extLst>
              </a:tr>
            </a:tbl>
          </a:graphicData>
        </a:graphic>
      </p:graphicFrame>
    </p:spTree>
    <p:extLst>
      <p:ext uri="{BB962C8B-B14F-4D97-AF65-F5344CB8AC3E}">
        <p14:creationId xmlns:p14="http://schemas.microsoft.com/office/powerpoint/2010/main" val="38747564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Another solution of water-jug problem</a:t>
            </a:r>
          </a:p>
        </p:txBody>
      </p:sp>
      <p:graphicFrame>
        <p:nvGraphicFramePr>
          <p:cNvPr id="3" name="Content Placeholder 7">
            <a:extLst>
              <a:ext uri="{FF2B5EF4-FFF2-40B4-BE49-F238E27FC236}">
                <a16:creationId xmlns:a16="http://schemas.microsoft.com/office/drawing/2014/main" id="{77733E58-8851-4EB3-9091-B83F8F3F60FC}"/>
              </a:ext>
            </a:extLst>
          </p:cNvPr>
          <p:cNvGraphicFramePr>
            <a:graphicFrameLocks/>
          </p:cNvGraphicFramePr>
          <p:nvPr/>
        </p:nvGraphicFramePr>
        <p:xfrm>
          <a:off x="822722" y="2517608"/>
          <a:ext cx="7543800" cy="2511552"/>
        </p:xfrm>
        <a:graphic>
          <a:graphicData uri="http://schemas.openxmlformats.org/drawingml/2006/table">
            <a:tbl>
              <a:tblPr>
                <a:tableStyleId>{5940675A-B579-460E-94D1-54222C63F5DA}</a:tableStyleId>
              </a:tblPr>
              <a:tblGrid>
                <a:gridCol w="2514600">
                  <a:extLst>
                    <a:ext uri="{9D8B030D-6E8A-4147-A177-3AD203B41FA5}">
                      <a16:colId xmlns:a16="http://schemas.microsoft.com/office/drawing/2014/main" val="1163411711"/>
                    </a:ext>
                  </a:extLst>
                </a:gridCol>
                <a:gridCol w="2514600">
                  <a:extLst>
                    <a:ext uri="{9D8B030D-6E8A-4147-A177-3AD203B41FA5}">
                      <a16:colId xmlns:a16="http://schemas.microsoft.com/office/drawing/2014/main" val="1064706458"/>
                    </a:ext>
                  </a:extLst>
                </a:gridCol>
                <a:gridCol w="2514600">
                  <a:extLst>
                    <a:ext uri="{9D8B030D-6E8A-4147-A177-3AD203B41FA5}">
                      <a16:colId xmlns:a16="http://schemas.microsoft.com/office/drawing/2014/main" val="2641911568"/>
                    </a:ext>
                  </a:extLst>
                </a:gridCol>
              </a:tblGrid>
              <a:tr h="305181">
                <a:tc>
                  <a:txBody>
                    <a:bodyPr/>
                    <a:lstStyle/>
                    <a:p>
                      <a:pPr marL="0" marR="0" algn="ctr">
                        <a:lnSpc>
                          <a:spcPct val="115000"/>
                        </a:lnSpc>
                        <a:spcBef>
                          <a:spcPts val="0"/>
                        </a:spcBef>
                        <a:spcAft>
                          <a:spcPts val="0"/>
                        </a:spcAft>
                      </a:pPr>
                      <a:r>
                        <a:rPr lang="en-US" sz="1400" dirty="0">
                          <a:effectLst/>
                        </a:rPr>
                        <a:t>Gallons in the 4-gallon jug</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Gallons in the 3-gallon jug</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Rule applied</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1782837942"/>
                  </a:ext>
                </a:extLst>
              </a:tr>
              <a:tr h="305181">
                <a:tc>
                  <a:txBody>
                    <a:bodyPr/>
                    <a:lstStyle/>
                    <a:p>
                      <a:pPr marL="0" marR="0" algn="ctr">
                        <a:lnSpc>
                          <a:spcPct val="115000"/>
                        </a:lnSpc>
                        <a:spcBef>
                          <a:spcPts val="0"/>
                        </a:spcBef>
                        <a:spcAft>
                          <a:spcPts val="0"/>
                        </a:spcAft>
                      </a:pPr>
                      <a:r>
                        <a:rPr lang="en-US" sz="1400" dirty="0">
                          <a:effectLst/>
                        </a:rPr>
                        <a:t>0</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2038656580"/>
                  </a:ext>
                </a:extLst>
              </a:tr>
              <a:tr h="305181">
                <a:tc>
                  <a:txBody>
                    <a:bodyPr/>
                    <a:lstStyle/>
                    <a:p>
                      <a:pPr marL="0" marR="0" algn="ctr">
                        <a:lnSpc>
                          <a:spcPct val="115000"/>
                        </a:lnSpc>
                        <a:spcBef>
                          <a:spcPts val="0"/>
                        </a:spcBef>
                        <a:spcAft>
                          <a:spcPts val="0"/>
                        </a:spcAft>
                      </a:pPr>
                      <a:r>
                        <a:rPr lang="en-US" sz="1400" dirty="0">
                          <a:effectLst/>
                        </a:rPr>
                        <a:t>4</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8</a:t>
                      </a:r>
                    </a:p>
                  </a:txBody>
                  <a:tcPr marL="51435" marR="51435" marT="34290" marB="34290"/>
                </a:tc>
                <a:extLst>
                  <a:ext uri="{0D108BD9-81ED-4DB2-BD59-A6C34878D82A}">
                    <a16:rowId xmlns:a16="http://schemas.microsoft.com/office/drawing/2014/main" val="142280835"/>
                  </a:ext>
                </a:extLst>
              </a:tr>
              <a:tr h="305181">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dirty="0">
                          <a:effectLst/>
                        </a:rPr>
                        <a:t>3</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1771544185"/>
                  </a:ext>
                </a:extLst>
              </a:tr>
              <a:tr h="305181">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dirty="0">
                          <a:effectLst/>
                        </a:rPr>
                        <a:t>0</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8</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358802336"/>
                  </a:ext>
                </a:extLst>
              </a:tr>
              <a:tr h="305181">
                <a:tc>
                  <a:txBody>
                    <a:bodyPr/>
                    <a:lstStyle/>
                    <a:p>
                      <a:pPr marL="0" marR="0" algn="ctr">
                        <a:lnSpc>
                          <a:spcPct val="115000"/>
                        </a:lnSpc>
                        <a:spcBef>
                          <a:spcPts val="0"/>
                        </a:spcBef>
                        <a:spcAft>
                          <a:spcPts val="0"/>
                        </a:spcAft>
                      </a:pPr>
                      <a:r>
                        <a:rPr lang="en-US" sz="1400">
                          <a:effectLst/>
                        </a:rPr>
                        <a:t>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dirty="0">
                          <a:effectLst/>
                        </a:rPr>
                        <a:t>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extLst>
                  <a:ext uri="{0D108BD9-81ED-4DB2-BD59-A6C34878D82A}">
                    <a16:rowId xmlns:a16="http://schemas.microsoft.com/office/drawing/2014/main" val="1687842166"/>
                  </a:ext>
                </a:extLst>
              </a:tr>
              <a:tr h="305181">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IN" sz="1400">
                          <a:effectLst/>
                        </a:rPr>
                        <a:t>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8</a:t>
                      </a:r>
                    </a:p>
                  </a:txBody>
                  <a:tcPr marL="51435" marR="51435" marT="34290" marB="34290"/>
                </a:tc>
                <a:extLst>
                  <a:ext uri="{0D108BD9-81ED-4DB2-BD59-A6C34878D82A}">
                    <a16:rowId xmlns:a16="http://schemas.microsoft.com/office/drawing/2014/main" val="3919828309"/>
                  </a:ext>
                </a:extLst>
              </a:tr>
              <a:tr h="305181">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pPr marL="0" marR="0" algn="ctr">
                        <a:lnSpc>
                          <a:spcPct val="115000"/>
                        </a:lnSpc>
                        <a:spcBef>
                          <a:spcPts val="0"/>
                        </a:spcBef>
                        <a:spcAft>
                          <a:spcPts val="0"/>
                        </a:spcAft>
                      </a:pPr>
                      <a:r>
                        <a:rPr lang="en-US" sz="1400">
                          <a:effectLst/>
                        </a:rPr>
                        <a:t>3</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34290" marB="34290"/>
                </a:tc>
                <a:tc>
                  <a:txBody>
                    <a:bodyPr/>
                    <a:lstStyle/>
                    <a:p>
                      <a:endParaRPr lang="en-US" sz="1400" dirty="0">
                        <a:effectLst/>
                        <a:latin typeface="Calibri" panose="020F0502020204030204" pitchFamily="34" charset="0"/>
                        <a:cs typeface="Times New Roman" panose="02020603050405020304" pitchFamily="18" charset="0"/>
                      </a:endParaRPr>
                    </a:p>
                  </a:txBody>
                  <a:tcPr marL="51435" marR="51435" marT="34290" marB="34290"/>
                </a:tc>
                <a:extLst>
                  <a:ext uri="{0D108BD9-81ED-4DB2-BD59-A6C34878D82A}">
                    <a16:rowId xmlns:a16="http://schemas.microsoft.com/office/drawing/2014/main" val="2811034107"/>
                  </a:ext>
                </a:extLst>
              </a:tr>
            </a:tbl>
          </a:graphicData>
        </a:graphic>
      </p:graphicFrame>
    </p:spTree>
    <p:extLst>
      <p:ext uri="{BB962C8B-B14F-4D97-AF65-F5344CB8AC3E}">
        <p14:creationId xmlns:p14="http://schemas.microsoft.com/office/powerpoint/2010/main" val="1335262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8337"/>
          </a:xfrm>
        </p:spPr>
        <p:txBody>
          <a:bodyPr>
            <a:normAutofit fontScale="90000"/>
          </a:bodyPr>
          <a:lstStyle/>
          <a:p>
            <a:r>
              <a:rPr lang="en-US" dirty="0"/>
              <a:t>Production Systems</a:t>
            </a:r>
          </a:p>
        </p:txBody>
      </p:sp>
      <p:sp>
        <p:nvSpPr>
          <p:cNvPr id="3" name="Rectangle 2"/>
          <p:cNvSpPr/>
          <p:nvPr/>
        </p:nvSpPr>
        <p:spPr>
          <a:xfrm>
            <a:off x="371475" y="1076326"/>
            <a:ext cx="7324725" cy="4708981"/>
          </a:xfrm>
          <a:prstGeom prst="rect">
            <a:avLst/>
          </a:prstGeom>
        </p:spPr>
        <p:txBody>
          <a:bodyPr wrap="square">
            <a:spAutoFit/>
          </a:bodyPr>
          <a:lstStyle/>
          <a:p>
            <a:pPr algn="just"/>
            <a:r>
              <a:rPr lang="en-US" sz="2000" dirty="0">
                <a:solidFill>
                  <a:srgbClr val="FF0000"/>
                </a:solidFill>
              </a:rPr>
              <a:t>Production systems provide appropriate structures for performing and describing search processes. </a:t>
            </a:r>
          </a:p>
          <a:p>
            <a:pPr algn="just"/>
            <a:endParaRPr lang="en-US" sz="2000" dirty="0">
              <a:solidFill>
                <a:srgbClr val="FF0000"/>
              </a:solidFill>
            </a:endParaRPr>
          </a:p>
          <a:p>
            <a:pPr algn="just">
              <a:buFont typeface="Wingdings" panose="05000000000000000000" pitchFamily="2" charset="2"/>
              <a:buChar char="§"/>
            </a:pPr>
            <a:r>
              <a:rPr lang="en-US" sz="2000" dirty="0">
                <a:latin typeface="Times New Roman" panose="02020603050405020304" pitchFamily="18" charset="0"/>
              </a:rPr>
              <a:t>A production system consists of:</a:t>
            </a:r>
            <a:endParaRPr lang="en-US" sz="2000" dirty="0"/>
          </a:p>
          <a:p>
            <a:pPr lvl="1" algn="just" fontAlgn="base">
              <a:buFont typeface="Arial" panose="020B0604020202020204" pitchFamily="34" charset="0"/>
              <a:buChar char="•"/>
            </a:pPr>
            <a:r>
              <a:rPr lang="en-US" sz="2000" dirty="0">
                <a:latin typeface="Times New Roman" panose="02020603050405020304" pitchFamily="18" charset="0"/>
              </a:rPr>
              <a:t>A </a:t>
            </a:r>
            <a:r>
              <a:rPr lang="en-US" sz="2000" dirty="0">
                <a:solidFill>
                  <a:srgbClr val="FF0000"/>
                </a:solidFill>
                <a:latin typeface="Times New Roman" panose="02020603050405020304" pitchFamily="18" charset="0"/>
              </a:rPr>
              <a:t>set of rules</a:t>
            </a:r>
            <a:r>
              <a:rPr lang="en-US" sz="2000" dirty="0">
                <a:latin typeface="Times New Roman" panose="02020603050405020304" pitchFamily="18" charset="0"/>
              </a:rPr>
              <a:t>, each consisting of a left side  that determines the applicability of the rule and a right side that describes the operation to be performed if that rule is applied.</a:t>
            </a:r>
          </a:p>
          <a:p>
            <a:pPr lvl="1" algn="just" fontAlgn="base">
              <a:buFont typeface="Arial" panose="020B0604020202020204" pitchFamily="34" charset="0"/>
              <a:buChar char="•"/>
            </a:pPr>
            <a:r>
              <a:rPr lang="en-US" sz="2000" dirty="0">
                <a:latin typeface="Times New Roman" panose="02020603050405020304" pitchFamily="18" charset="0"/>
              </a:rPr>
              <a:t>One or more </a:t>
            </a:r>
            <a:r>
              <a:rPr lang="en-US" sz="2000" dirty="0">
                <a:solidFill>
                  <a:srgbClr val="FF0000"/>
                </a:solidFill>
                <a:latin typeface="Times New Roman" panose="02020603050405020304" pitchFamily="18" charset="0"/>
              </a:rPr>
              <a:t>knowledge/databases </a:t>
            </a:r>
            <a:r>
              <a:rPr lang="en-US" sz="2000" dirty="0">
                <a:latin typeface="Times New Roman" panose="02020603050405020304" pitchFamily="18" charset="0"/>
              </a:rPr>
              <a:t>that contain whatever information is appropriate for the particular task. Some parts of the database may be permanent, while other parts of it may pertain only to the solution of the current problem.</a:t>
            </a:r>
          </a:p>
          <a:p>
            <a:pPr lvl="1" algn="just" fontAlgn="base">
              <a:buFont typeface="Arial" panose="020B0604020202020204" pitchFamily="34" charset="0"/>
              <a:buChar char="•"/>
            </a:pPr>
            <a:r>
              <a:rPr lang="en-US" sz="2000" dirty="0">
                <a:latin typeface="Times New Roman" panose="02020603050405020304" pitchFamily="18" charset="0"/>
              </a:rPr>
              <a:t>A </a:t>
            </a:r>
            <a:r>
              <a:rPr lang="en-US" sz="2000" dirty="0">
                <a:solidFill>
                  <a:srgbClr val="FF0000"/>
                </a:solidFill>
                <a:latin typeface="Times New Roman" panose="02020603050405020304" pitchFamily="18" charset="0"/>
              </a:rPr>
              <a:t>control strategy </a:t>
            </a:r>
            <a:r>
              <a:rPr lang="en-US" sz="2000" dirty="0">
                <a:latin typeface="Times New Roman" panose="02020603050405020304" pitchFamily="18" charset="0"/>
              </a:rPr>
              <a:t>that specifies the order in which the rules will be compared to the database and a way of resolving the conflicts that arise when several rules match at once.</a:t>
            </a:r>
          </a:p>
          <a:p>
            <a:pPr lvl="1" algn="just" fontAlgn="base">
              <a:buFont typeface="Arial" panose="020B0604020202020204" pitchFamily="34" charset="0"/>
              <a:buChar char="•"/>
            </a:pPr>
            <a:r>
              <a:rPr lang="en-US" sz="2000" dirty="0">
                <a:latin typeface="Times New Roman" panose="02020603050405020304" pitchFamily="18" charset="0"/>
              </a:rPr>
              <a:t>A </a:t>
            </a:r>
            <a:r>
              <a:rPr lang="en-US" sz="2000" dirty="0">
                <a:solidFill>
                  <a:srgbClr val="FF0000"/>
                </a:solidFill>
                <a:latin typeface="Times New Roman" panose="02020603050405020304" pitchFamily="18" charset="0"/>
              </a:rPr>
              <a:t>rule applier</a:t>
            </a:r>
            <a:endParaRPr lang="en-US" sz="20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015107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AB0AF-73EB-41C7-9641-68634FADACD0}"/>
              </a:ext>
            </a:extLst>
          </p:cNvPr>
          <p:cNvSpPr>
            <a:spLocks noGrp="1"/>
          </p:cNvSpPr>
          <p:nvPr>
            <p:ph type="title"/>
          </p:nvPr>
        </p:nvSpPr>
        <p:spPr/>
        <p:txBody>
          <a:bodyPr>
            <a:normAutofit/>
          </a:bodyPr>
          <a:lstStyle/>
          <a:p>
            <a:r>
              <a:rPr lang="en-US" sz="3000" dirty="0">
                <a:solidFill>
                  <a:srgbClr val="000000"/>
                </a:solidFill>
                <a:latin typeface="Arial" panose="020B0604020202020204" pitchFamily="34" charset="0"/>
                <a:cs typeface="Arial" panose="020B0604020202020204" pitchFamily="34" charset="0"/>
              </a:rPr>
              <a:t>To solve a problem:</a:t>
            </a:r>
            <a:br>
              <a:rPr lang="en-US" sz="3000" dirty="0">
                <a:latin typeface="Arial" panose="020B0604020202020204" pitchFamily="34" charset="0"/>
                <a:cs typeface="Arial" panose="020B0604020202020204" pitchFamily="34" charset="0"/>
              </a:rPr>
            </a:br>
            <a:endParaRPr lang="en-US" sz="3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AF38130-D6EE-4FDD-926A-F6825424F579}"/>
              </a:ext>
            </a:extLst>
          </p:cNvPr>
          <p:cNvSpPr>
            <a:spLocks noGrp="1"/>
          </p:cNvSpPr>
          <p:nvPr>
            <p:ph idx="4294967295"/>
          </p:nvPr>
        </p:nvSpPr>
        <p:spPr>
          <a:xfrm>
            <a:off x="457200" y="923925"/>
            <a:ext cx="8229600" cy="4525963"/>
          </a:xfrm>
        </p:spPr>
        <p:txBody>
          <a:bodyPr/>
          <a:lstStyle/>
          <a:p>
            <a:pPr algn="just" fontAlgn="base">
              <a:spcBef>
                <a:spcPts val="0"/>
              </a:spcBef>
              <a:buFont typeface="Arial" panose="020B0604020202020204" pitchFamily="34" charset="0"/>
              <a:buChar char="•"/>
            </a:pPr>
            <a:r>
              <a:rPr lang="en-US" sz="2400" dirty="0">
                <a:solidFill>
                  <a:srgbClr val="000000"/>
                </a:solidFill>
                <a:latin typeface="Times New Roman" panose="02020603050405020304" pitchFamily="18" charset="0"/>
              </a:rPr>
              <a:t>We must first reduce it to one for which a precise statement can be given. This can be done by defining the problem’s state space (start and goal states) and a set of operators for moving that space.</a:t>
            </a:r>
          </a:p>
          <a:p>
            <a:pPr marL="0" indent="0" algn="just" fontAlgn="base">
              <a:spcBef>
                <a:spcPts val="0"/>
              </a:spcBef>
              <a:buNone/>
            </a:pPr>
            <a:endParaRPr lang="en-US" sz="2400" dirty="0">
              <a:solidFill>
                <a:srgbClr val="000000"/>
              </a:solidFill>
              <a:latin typeface="Times New Roman" panose="02020603050405020304" pitchFamily="18" charset="0"/>
            </a:endParaRPr>
          </a:p>
          <a:p>
            <a:pPr algn="just" fontAlgn="base">
              <a:spcBef>
                <a:spcPts val="0"/>
              </a:spcBef>
              <a:buFont typeface="Arial" panose="020B0604020202020204" pitchFamily="34" charset="0"/>
              <a:buChar char="•"/>
            </a:pPr>
            <a:r>
              <a:rPr lang="en-US" sz="2400" dirty="0">
                <a:solidFill>
                  <a:srgbClr val="000000"/>
                </a:solidFill>
                <a:latin typeface="Times New Roman" panose="02020603050405020304" pitchFamily="18" charset="0"/>
              </a:rPr>
              <a:t>The problem can then be solved by searching for a path through the space from an initial state to a goal state.</a:t>
            </a:r>
          </a:p>
          <a:p>
            <a:pPr marL="0" indent="0" algn="just" fontAlgn="base">
              <a:spcBef>
                <a:spcPts val="0"/>
              </a:spcBef>
              <a:buNone/>
            </a:pPr>
            <a:endParaRPr lang="en-US" sz="2400" dirty="0">
              <a:solidFill>
                <a:srgbClr val="000000"/>
              </a:solidFill>
              <a:latin typeface="Times New Roman" panose="02020603050405020304" pitchFamily="18" charset="0"/>
            </a:endParaRPr>
          </a:p>
          <a:p>
            <a:pPr algn="just" fontAlgn="base">
              <a:spcBef>
                <a:spcPts val="0"/>
              </a:spcBef>
              <a:buFont typeface="Arial" panose="020B0604020202020204" pitchFamily="34" charset="0"/>
              <a:buChar char="•"/>
            </a:pPr>
            <a:r>
              <a:rPr lang="en-US" sz="2400" dirty="0">
                <a:solidFill>
                  <a:srgbClr val="FF0000"/>
                </a:solidFill>
                <a:latin typeface="Times New Roman" panose="02020603050405020304" pitchFamily="18" charset="0"/>
              </a:rPr>
              <a:t>The process of solving the problem can usefully be modeled as a production system. </a:t>
            </a:r>
          </a:p>
          <a:p>
            <a:endParaRPr lang="en-US" dirty="0"/>
          </a:p>
        </p:txBody>
      </p:sp>
    </p:spTree>
    <p:extLst>
      <p:ext uri="{BB962C8B-B14F-4D97-AF65-F5344CB8AC3E}">
        <p14:creationId xmlns:p14="http://schemas.microsoft.com/office/powerpoint/2010/main" val="3359184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ABFA0-E148-433F-898C-FA78A7436237}"/>
              </a:ext>
            </a:extLst>
          </p:cNvPr>
          <p:cNvSpPr>
            <a:spLocks noGrp="1"/>
          </p:cNvSpPr>
          <p:nvPr>
            <p:ph type="title"/>
          </p:nvPr>
        </p:nvSpPr>
        <p:spPr>
          <a:xfrm>
            <a:off x="457200" y="274638"/>
            <a:ext cx="8153400" cy="944562"/>
          </a:xfrm>
        </p:spPr>
        <p:txBody>
          <a:bodyPr/>
          <a:lstStyle/>
          <a:p>
            <a:r>
              <a:rPr lang="en-US" dirty="0"/>
              <a:t>Control Strategies</a:t>
            </a:r>
          </a:p>
        </p:txBody>
      </p:sp>
      <p:sp>
        <p:nvSpPr>
          <p:cNvPr id="3" name="Content Placeholder 2">
            <a:extLst>
              <a:ext uri="{FF2B5EF4-FFF2-40B4-BE49-F238E27FC236}">
                <a16:creationId xmlns:a16="http://schemas.microsoft.com/office/drawing/2014/main" id="{82D3AB32-A0FD-4DE2-8699-774650E97BC3}"/>
              </a:ext>
            </a:extLst>
          </p:cNvPr>
          <p:cNvSpPr>
            <a:spLocks noGrp="1"/>
          </p:cNvSpPr>
          <p:nvPr>
            <p:ph idx="4294967295"/>
          </p:nvPr>
        </p:nvSpPr>
        <p:spPr>
          <a:xfrm>
            <a:off x="771524" y="1219200"/>
            <a:ext cx="7839076" cy="4391025"/>
          </a:xfrm>
        </p:spPr>
        <p:txBody>
          <a:bodyPr>
            <a:noAutofit/>
          </a:bodyPr>
          <a:lstStyle/>
          <a:p>
            <a:pPr marL="68580" indent="0" algn="just">
              <a:spcBef>
                <a:spcPts val="0"/>
              </a:spcBef>
              <a:buNone/>
            </a:pPr>
            <a:r>
              <a:rPr lang="en-US" sz="2000" dirty="0">
                <a:solidFill>
                  <a:srgbClr val="000000"/>
                </a:solidFill>
                <a:latin typeface="Times New Roman" panose="02020603050405020304" pitchFamily="18" charset="0"/>
              </a:rPr>
              <a:t>Control strategy </a:t>
            </a:r>
            <a:r>
              <a:rPr lang="en-US" sz="2000" dirty="0">
                <a:solidFill>
                  <a:srgbClr val="FF0000"/>
                </a:solidFill>
                <a:latin typeface="Times New Roman" panose="02020603050405020304" pitchFamily="18" charset="0"/>
              </a:rPr>
              <a:t>decides which rule to apply next </a:t>
            </a:r>
            <a:r>
              <a:rPr lang="en-US" sz="2000" dirty="0">
                <a:solidFill>
                  <a:srgbClr val="000000"/>
                </a:solidFill>
                <a:latin typeface="Times New Roman" panose="02020603050405020304" pitchFamily="18" charset="0"/>
              </a:rPr>
              <a:t>during the process of searching for a solution to a problem.</a:t>
            </a:r>
          </a:p>
          <a:p>
            <a:pPr indent="0" algn="just">
              <a:spcBef>
                <a:spcPts val="0"/>
              </a:spcBef>
              <a:buNone/>
            </a:pPr>
            <a:endParaRPr lang="en-US" sz="2000" dirty="0">
              <a:solidFill>
                <a:srgbClr val="000000"/>
              </a:solidFill>
              <a:latin typeface="Times New Roman" panose="02020603050405020304" pitchFamily="18" charset="0"/>
            </a:endParaRPr>
          </a:p>
          <a:p>
            <a:pPr marL="68580" indent="0" algn="just">
              <a:spcBef>
                <a:spcPts val="0"/>
              </a:spcBef>
              <a:buNone/>
            </a:pPr>
            <a:r>
              <a:rPr lang="en-US" sz="2000" dirty="0"/>
              <a:t> </a:t>
            </a:r>
            <a:r>
              <a:rPr lang="en-US" sz="2000" dirty="0">
                <a:solidFill>
                  <a:srgbClr val="000000"/>
                </a:solidFill>
                <a:latin typeface="Times New Roman" panose="02020603050405020304" pitchFamily="18" charset="0"/>
              </a:rPr>
              <a:t>Requirements for a good Control Strategy</a:t>
            </a:r>
          </a:p>
          <a:p>
            <a:pPr marL="557213" lvl="1" indent="-214313" algn="just" fontAlgn="base">
              <a:spcBef>
                <a:spcPts val="0"/>
              </a:spcBef>
              <a:buFont typeface="Arial" panose="020B0604020202020204" pitchFamily="34" charset="0"/>
              <a:buChar char="•"/>
            </a:pPr>
            <a:r>
              <a:rPr lang="en-US" sz="2000" dirty="0">
                <a:solidFill>
                  <a:srgbClr val="00B0F0"/>
                </a:solidFill>
                <a:latin typeface="Times New Roman" panose="02020603050405020304" pitchFamily="18" charset="0"/>
              </a:rPr>
              <a:t>It should cause motion</a:t>
            </a:r>
            <a:r>
              <a:rPr lang="en-US" sz="2000" dirty="0">
                <a:solidFill>
                  <a:srgbClr val="000000"/>
                </a:solidFill>
                <a:latin typeface="Times New Roman" panose="02020603050405020304" pitchFamily="18" charset="0"/>
              </a:rPr>
              <a:t> </a:t>
            </a:r>
            <a:r>
              <a:rPr lang="en-US" sz="2000" b="1" dirty="0">
                <a:solidFill>
                  <a:srgbClr val="000000"/>
                </a:solidFill>
                <a:latin typeface="Times New Roman" panose="02020603050405020304" pitchFamily="18" charset="0"/>
              </a:rPr>
              <a:t>- </a:t>
            </a:r>
            <a:r>
              <a:rPr lang="en-US" sz="2000" dirty="0">
                <a:solidFill>
                  <a:srgbClr val="000000"/>
                </a:solidFill>
                <a:latin typeface="Times New Roman" panose="02020603050405020304" pitchFamily="18" charset="0"/>
              </a:rPr>
              <a:t>In water jug problem, if we apply a simple control strategy of starting each time from the top of rule list and choose the first applicable one, then we will never move towards solution.</a:t>
            </a:r>
          </a:p>
          <a:p>
            <a:pPr marL="342900" lvl="1" indent="0" algn="just" fontAlgn="base">
              <a:spcBef>
                <a:spcPts val="0"/>
              </a:spcBef>
              <a:buNone/>
            </a:pPr>
            <a:endParaRPr lang="en-US" sz="2000" dirty="0"/>
          </a:p>
          <a:p>
            <a:pPr marL="342900" algn="just" fontAlgn="base">
              <a:spcBef>
                <a:spcPts val="0"/>
              </a:spcBef>
              <a:buFont typeface="Arial" panose="020B0604020202020204" pitchFamily="34" charset="0"/>
              <a:buChar char="•"/>
            </a:pPr>
            <a:r>
              <a:rPr lang="en-US" sz="2000" b="1" dirty="0">
                <a:solidFill>
                  <a:srgbClr val="000000"/>
                </a:solidFill>
                <a:latin typeface="Times New Roman" panose="02020603050405020304" pitchFamily="18" charset="0"/>
              </a:rPr>
              <a:t>   </a:t>
            </a:r>
            <a:r>
              <a:rPr lang="en-US" sz="2000" dirty="0">
                <a:solidFill>
                  <a:srgbClr val="00B0F0"/>
                </a:solidFill>
                <a:latin typeface="Times New Roman" panose="02020603050405020304" pitchFamily="18" charset="0"/>
              </a:rPr>
              <a:t>It should explore the solution space in a systematic manner </a:t>
            </a:r>
            <a:r>
              <a:rPr lang="en-US" sz="2000" b="1" dirty="0">
                <a:solidFill>
                  <a:srgbClr val="000000"/>
                </a:solidFill>
                <a:latin typeface="Times New Roman" panose="02020603050405020304" pitchFamily="18" charset="0"/>
              </a:rPr>
              <a:t>-</a:t>
            </a:r>
            <a:r>
              <a:rPr lang="en-US" sz="2000" dirty="0">
                <a:solidFill>
                  <a:srgbClr val="000000"/>
                </a:solidFill>
                <a:latin typeface="Times New Roman" panose="02020603050405020304" pitchFamily="18" charset="0"/>
              </a:rPr>
              <a:t>If we choose another   control strategy, say, choose a rule randomly from the applicable rules then definitely it causes motion and eventually will lead to a solution. But one may arrive to same state several times.  This is because control strategy is not systematic.</a:t>
            </a:r>
          </a:p>
          <a:p>
            <a:pPr marL="342900" algn="just" fontAlgn="base">
              <a:spcBef>
                <a:spcPts val="0"/>
              </a:spcBef>
              <a:buFont typeface="Arial" panose="020B0604020202020204" pitchFamily="34" charset="0"/>
              <a:buChar char="•"/>
            </a:pPr>
            <a:endParaRPr lang="en-US" sz="2000" dirty="0"/>
          </a:p>
          <a:p>
            <a:pPr marL="25400" indent="0">
              <a:buNone/>
            </a:pPr>
            <a:br>
              <a:rPr lang="en-US" sz="2000" dirty="0"/>
            </a:br>
            <a:endParaRPr lang="en-US" sz="2000" dirty="0"/>
          </a:p>
          <a:p>
            <a:pPr algn="ctr">
              <a:spcBef>
                <a:spcPts val="0"/>
              </a:spcBef>
            </a:pPr>
            <a:endParaRPr lang="en-US" sz="2000" b="0" dirty="0">
              <a:effectLst/>
            </a:endParaRPr>
          </a:p>
        </p:txBody>
      </p:sp>
    </p:spTree>
    <p:extLst>
      <p:ext uri="{BB962C8B-B14F-4D97-AF65-F5344CB8AC3E}">
        <p14:creationId xmlns:p14="http://schemas.microsoft.com/office/powerpoint/2010/main" val="874030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9182-A193-475A-B12B-12EE4BC5E61C}"/>
              </a:ext>
            </a:extLst>
          </p:cNvPr>
          <p:cNvSpPr>
            <a:spLocks noGrp="1"/>
          </p:cNvSpPr>
          <p:nvPr>
            <p:ph type="title"/>
          </p:nvPr>
        </p:nvSpPr>
        <p:spPr>
          <a:xfrm>
            <a:off x="457200" y="274638"/>
            <a:ext cx="8229600" cy="571500"/>
          </a:xfrm>
        </p:spPr>
        <p:txBody>
          <a:bodyPr>
            <a:normAutofit fontScale="90000"/>
          </a:bodyPr>
          <a:lstStyle/>
          <a:p>
            <a:r>
              <a:rPr lang="en-US" dirty="0"/>
              <a:t>Breadth First Search</a:t>
            </a:r>
            <a:br>
              <a:rPr lang="en-US" dirty="0"/>
            </a:br>
            <a:endParaRPr lang="en-US" dirty="0"/>
          </a:p>
        </p:txBody>
      </p:sp>
      <p:pic>
        <p:nvPicPr>
          <p:cNvPr id="2052" name="Picture 4">
            <a:extLst>
              <a:ext uri="{FF2B5EF4-FFF2-40B4-BE49-F238E27FC236}">
                <a16:creationId xmlns:a16="http://schemas.microsoft.com/office/drawing/2014/main" id="{998B5D43-21A9-46C4-A780-DEE3E4D5BC9F}"/>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5439576" y="846138"/>
            <a:ext cx="3704424" cy="47212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B2F901A-84D7-4E62-81B8-F88EE9F81E55}"/>
              </a:ext>
            </a:extLst>
          </p:cNvPr>
          <p:cNvSpPr txBox="1">
            <a:spLocks/>
          </p:cNvSpPr>
          <p:nvPr/>
        </p:nvSpPr>
        <p:spPr>
          <a:xfrm>
            <a:off x="335281" y="1219200"/>
            <a:ext cx="5151120" cy="4552950"/>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b="1" dirty="0">
                <a:latin typeface="Times New Roman" panose="02020603050405020304" pitchFamily="18" charset="0"/>
              </a:rPr>
              <a:t>Algorithm:</a:t>
            </a:r>
          </a:p>
          <a:p>
            <a:pPr marL="365760" algn="just" fontAlgn="base"/>
            <a:r>
              <a:rPr lang="en-US" dirty="0">
                <a:latin typeface="Times New Roman" panose="02020603050405020304" pitchFamily="18" charset="0"/>
              </a:rPr>
              <a:t>1</a:t>
            </a:r>
            <a:r>
              <a:rPr lang="en-US" sz="1500" dirty="0">
                <a:latin typeface="Times New Roman" panose="02020603050405020304" pitchFamily="18" charset="0"/>
              </a:rPr>
              <a:t>. Create a variable called NODE-LIST and set it to initial state</a:t>
            </a:r>
          </a:p>
          <a:p>
            <a:pPr marL="365760" algn="just" fontAlgn="base"/>
            <a:r>
              <a:rPr lang="en-US" sz="1500" dirty="0">
                <a:latin typeface="Times New Roman" panose="02020603050405020304" pitchFamily="18" charset="0"/>
              </a:rPr>
              <a:t>2. Until a goal state is found, or NODE-LIST is empty do</a:t>
            </a:r>
          </a:p>
          <a:p>
            <a:pPr marL="742950" lvl="1" indent="-285750" algn="just" fontAlgn="base">
              <a:buFont typeface="+mj-lt"/>
              <a:buAutoNum type="alphaLcPeriod"/>
            </a:pPr>
            <a:r>
              <a:rPr lang="en-US" sz="1500" dirty="0">
                <a:latin typeface="Times New Roman" panose="02020603050405020304" pitchFamily="18" charset="0"/>
              </a:rPr>
              <a:t>Remove the first element from NODE-LIST and call it E. If NODE-LIST was empty, quit</a:t>
            </a:r>
          </a:p>
          <a:p>
            <a:pPr marL="742950" lvl="1" indent="-285750" algn="just" fontAlgn="base">
              <a:buFont typeface="+mj-lt"/>
              <a:buAutoNum type="alphaLcPeriod"/>
            </a:pPr>
            <a:r>
              <a:rPr lang="en-US" sz="1500" dirty="0">
                <a:latin typeface="Times New Roman" panose="02020603050405020304" pitchFamily="18" charset="0"/>
              </a:rPr>
              <a:t>For each way that each rule can match the state described in E do:</a:t>
            </a:r>
          </a:p>
          <a:p>
            <a:pPr marL="1200150" lvl="2" indent="-285750" algn="just" fontAlgn="base">
              <a:buFont typeface="+mj-lt"/>
              <a:buAutoNum type="romanLcPeriod"/>
            </a:pPr>
            <a:r>
              <a:rPr lang="en-US" sz="1500" dirty="0">
                <a:latin typeface="Times New Roman" panose="02020603050405020304" pitchFamily="18" charset="0"/>
              </a:rPr>
              <a:t>Apply the rule to generate a new state</a:t>
            </a:r>
          </a:p>
          <a:p>
            <a:pPr marL="1200150" lvl="2" indent="-285750" algn="just" fontAlgn="base">
              <a:buFont typeface="+mj-lt"/>
              <a:buAutoNum type="romanLcPeriod"/>
            </a:pPr>
            <a:r>
              <a:rPr lang="en-US" sz="1500" dirty="0">
                <a:latin typeface="Times New Roman" panose="02020603050405020304" pitchFamily="18" charset="0"/>
              </a:rPr>
              <a:t>If the new state is a goal state, quit and return this state</a:t>
            </a:r>
          </a:p>
          <a:p>
            <a:pPr marL="1200150" lvl="2" indent="-285750" algn="just" fontAlgn="base">
              <a:buFont typeface="+mj-lt"/>
              <a:buAutoNum type="romanLcPeriod"/>
            </a:pPr>
            <a:r>
              <a:rPr lang="en-US" sz="1500" dirty="0">
                <a:latin typeface="Times New Roman" panose="02020603050405020304" pitchFamily="18" charset="0"/>
              </a:rPr>
              <a:t>Otherwise, add the new state to the end of NODE-LIST</a:t>
            </a:r>
          </a:p>
          <a:p>
            <a:r>
              <a:rPr lang="en-US" sz="1800" b="1" dirty="0">
                <a:latin typeface="Times New Roman" panose="02020603050405020304" pitchFamily="18" charset="0"/>
              </a:rPr>
              <a:t>Advantages of BFS</a:t>
            </a:r>
            <a:endParaRPr lang="en-US" dirty="0"/>
          </a:p>
          <a:p>
            <a:pPr lvl="1" fontAlgn="base">
              <a:buFont typeface="Wingdings" panose="05000000000000000000" pitchFamily="2" charset="2"/>
              <a:buChar char="§"/>
            </a:pPr>
            <a:r>
              <a:rPr lang="en-US" sz="1600" dirty="0">
                <a:latin typeface="Times New Roman" panose="02020603050405020304" pitchFamily="18" charset="0"/>
              </a:rPr>
              <a:t>BFS will not get trapped exploring a blind alley. This contrasts with DFS, which may follow a single unfruitful path for a very long time, perhaps forever, before the path terminates in a state that has no successors.</a:t>
            </a:r>
          </a:p>
          <a:p>
            <a:pPr lvl="1" fontAlgn="base">
              <a:buFont typeface="Wingdings" panose="05000000000000000000" pitchFamily="2" charset="2"/>
              <a:buChar char="§"/>
            </a:pPr>
            <a:r>
              <a:rPr lang="en-US" sz="1600" dirty="0">
                <a:latin typeface="Times New Roman" panose="02020603050405020304" pitchFamily="18" charset="0"/>
              </a:rPr>
              <a:t>If there is a solution, BFS is guaranteed to find it. </a:t>
            </a:r>
          </a:p>
          <a:p>
            <a:pPr lvl="1" fontAlgn="base">
              <a:buFont typeface="Wingdings" panose="05000000000000000000" pitchFamily="2" charset="2"/>
              <a:buChar char="§"/>
            </a:pPr>
            <a:r>
              <a:rPr lang="en-US" sz="1600" dirty="0">
                <a:latin typeface="Times New Roman" panose="02020603050405020304" pitchFamily="18" charset="0"/>
              </a:rPr>
              <a:t>If there are multiple solutions, then a minimal solution will be found.</a:t>
            </a:r>
          </a:p>
          <a:p>
            <a:pPr marL="1268730" lvl="3" indent="-171450" algn="just" fontAlgn="base">
              <a:buFont typeface="Wingdings" panose="05000000000000000000" pitchFamily="2" charset="2"/>
              <a:buChar char="§"/>
            </a:pPr>
            <a:endParaRPr lang="en-US" sz="1100" dirty="0">
              <a:latin typeface="Times New Roman" panose="02020603050405020304" pitchFamily="18" charset="0"/>
            </a:endParaRPr>
          </a:p>
          <a:p>
            <a:endParaRPr lang="en-US" dirty="0"/>
          </a:p>
        </p:txBody>
      </p:sp>
    </p:spTree>
    <p:extLst>
      <p:ext uri="{BB962C8B-B14F-4D97-AF65-F5344CB8AC3E}">
        <p14:creationId xmlns:p14="http://schemas.microsoft.com/office/powerpoint/2010/main" val="1438190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5765-7459-41ED-9387-63346D527E8D}"/>
              </a:ext>
            </a:extLst>
          </p:cNvPr>
          <p:cNvSpPr>
            <a:spLocks noGrp="1"/>
          </p:cNvSpPr>
          <p:nvPr>
            <p:ph type="title"/>
          </p:nvPr>
        </p:nvSpPr>
        <p:spPr>
          <a:xfrm>
            <a:off x="457200" y="274638"/>
            <a:ext cx="8229600" cy="801687"/>
          </a:xfrm>
        </p:spPr>
        <p:txBody>
          <a:bodyPr>
            <a:normAutofit fontScale="90000"/>
          </a:bodyPr>
          <a:lstStyle/>
          <a:p>
            <a:r>
              <a:rPr lang="en-US" dirty="0"/>
              <a:t>Depth First Search</a:t>
            </a:r>
            <a:br>
              <a:rPr lang="en-US" dirty="0"/>
            </a:br>
            <a:endParaRPr lang="en-US" dirty="0"/>
          </a:p>
        </p:txBody>
      </p:sp>
      <p:sp>
        <p:nvSpPr>
          <p:cNvPr id="5" name="Footer Placeholder 4">
            <a:extLst>
              <a:ext uri="{FF2B5EF4-FFF2-40B4-BE49-F238E27FC236}">
                <a16:creationId xmlns:a16="http://schemas.microsoft.com/office/drawing/2014/main" id="{7CC8D112-0B87-4321-B9C9-8F2230633415}"/>
              </a:ext>
            </a:extLst>
          </p:cNvPr>
          <p:cNvSpPr>
            <a:spLocks noGrp="1"/>
          </p:cNvSpPr>
          <p:nvPr>
            <p:ph type="ftr" sz="quarter" idx="4294967295"/>
          </p:nvPr>
        </p:nvSpPr>
        <p:spPr>
          <a:xfrm>
            <a:off x="0" y="6356350"/>
            <a:ext cx="2895600" cy="365125"/>
          </a:xfrm>
        </p:spPr>
        <p:txBody>
          <a:bodyPr/>
          <a:lstStyle/>
          <a:p>
            <a:r>
              <a:rPr lang="en-US"/>
              <a:t>POAI-Susmita Mishra</a:t>
            </a:r>
          </a:p>
        </p:txBody>
      </p:sp>
      <p:pic>
        <p:nvPicPr>
          <p:cNvPr id="3074" name="Picture 2">
            <a:extLst>
              <a:ext uri="{FF2B5EF4-FFF2-40B4-BE49-F238E27FC236}">
                <a16:creationId xmlns:a16="http://schemas.microsoft.com/office/drawing/2014/main" id="{24ECDF89-B7FA-45D5-9C34-8F99FF3B8C18}"/>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5079999" y="1076325"/>
            <a:ext cx="3914153" cy="45148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669AC16-3B95-46EC-A6C7-412E150A7B9C}"/>
              </a:ext>
            </a:extLst>
          </p:cNvPr>
          <p:cNvSpPr txBox="1">
            <a:spLocks/>
          </p:cNvSpPr>
          <p:nvPr/>
        </p:nvSpPr>
        <p:spPr>
          <a:xfrm>
            <a:off x="192404" y="742950"/>
            <a:ext cx="4779646" cy="458321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buFont typeface="+mj-lt"/>
              <a:buAutoNum type="arabicPeriod"/>
            </a:pPr>
            <a:r>
              <a:rPr lang="en-US" sz="1800" dirty="0">
                <a:latin typeface="Times New Roman" panose="02020603050405020304" pitchFamily="18" charset="0"/>
              </a:rPr>
              <a:t>If the initial state is a goal state, quit and return success</a:t>
            </a:r>
          </a:p>
          <a:p>
            <a:pPr fontAlgn="base">
              <a:buFont typeface="+mj-lt"/>
              <a:buAutoNum type="arabicPeriod"/>
            </a:pPr>
            <a:r>
              <a:rPr lang="en-US" sz="1800" dirty="0">
                <a:latin typeface="Times New Roman" panose="02020603050405020304" pitchFamily="18" charset="0"/>
              </a:rPr>
              <a:t>Otherwise, do the following until success or failure is signaled:</a:t>
            </a:r>
          </a:p>
          <a:p>
            <a:pPr marL="742950" lvl="1" indent="-285750" fontAlgn="base">
              <a:buFont typeface="+mj-lt"/>
              <a:buAutoNum type="alphaLcPeriod"/>
            </a:pPr>
            <a:r>
              <a:rPr lang="en-US" dirty="0">
                <a:latin typeface="Times New Roman" panose="02020603050405020304" pitchFamily="18" charset="0"/>
              </a:rPr>
              <a:t>Generate a successor, E, of initial state. If there are no more successors, signal failure.</a:t>
            </a:r>
          </a:p>
          <a:p>
            <a:pPr marL="742950" lvl="1" indent="-285750" fontAlgn="base">
              <a:buFont typeface="+mj-lt"/>
              <a:buAutoNum type="alphaLcPeriod"/>
            </a:pPr>
            <a:r>
              <a:rPr lang="en-US" dirty="0">
                <a:latin typeface="Times New Roman" panose="02020603050405020304" pitchFamily="18" charset="0"/>
              </a:rPr>
              <a:t>Call Depth-First Search, with E as the initial state</a:t>
            </a:r>
          </a:p>
          <a:p>
            <a:pPr marL="742950" lvl="1" indent="-285750" fontAlgn="base">
              <a:buFont typeface="+mj-lt"/>
              <a:buAutoNum type="alphaLcPeriod"/>
            </a:pPr>
            <a:r>
              <a:rPr lang="en-US" dirty="0">
                <a:latin typeface="Times New Roman" panose="02020603050405020304" pitchFamily="18" charset="0"/>
              </a:rPr>
              <a:t>If success is returned, signal success. Otherwise continue in this loop.</a:t>
            </a:r>
          </a:p>
          <a:p>
            <a:r>
              <a:rPr lang="en-US" sz="1800" b="1" dirty="0">
                <a:latin typeface="Times New Roman" panose="02020603050405020304" pitchFamily="18" charset="0"/>
              </a:rPr>
              <a:t>Advantages of Depth-First Search</a:t>
            </a:r>
            <a:endParaRPr lang="en-US" sz="1800" dirty="0"/>
          </a:p>
          <a:p>
            <a:pPr fontAlgn="base">
              <a:buFont typeface="Arial" panose="020B0604020202020204" pitchFamily="34" charset="0"/>
              <a:buChar char="•"/>
            </a:pPr>
            <a:r>
              <a:rPr lang="en-US" sz="1800" dirty="0">
                <a:latin typeface="Times New Roman" panose="02020603050405020304" pitchFamily="18" charset="0"/>
              </a:rPr>
              <a:t>DFS requires less memory since only the nodes on the current path are stored.</a:t>
            </a:r>
          </a:p>
          <a:p>
            <a:pPr fontAlgn="base">
              <a:buFont typeface="Arial" panose="020B0604020202020204" pitchFamily="34" charset="0"/>
              <a:buChar char="•"/>
            </a:pPr>
            <a:r>
              <a:rPr lang="en-US" sz="1800" dirty="0">
                <a:latin typeface="Times New Roman" panose="02020603050405020304" pitchFamily="18" charset="0"/>
              </a:rPr>
              <a:t>By chance, DFS may find a solution without examining much of the search space at all. </a:t>
            </a:r>
            <a:endParaRPr lang="en-US" sz="1800" b="1" dirty="0">
              <a:latin typeface="Times New Roman" panose="02020603050405020304" pitchFamily="18" charset="0"/>
            </a:endParaRPr>
          </a:p>
          <a:p>
            <a:endParaRPr lang="en-US" dirty="0"/>
          </a:p>
        </p:txBody>
      </p:sp>
    </p:spTree>
    <p:extLst>
      <p:ext uri="{BB962C8B-B14F-4D97-AF65-F5344CB8AC3E}">
        <p14:creationId xmlns:p14="http://schemas.microsoft.com/office/powerpoint/2010/main" val="1650519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EADB5E-BB7F-48B9-840F-598ABBE85E1D}"/>
              </a:ext>
            </a:extLst>
          </p:cNvPr>
          <p:cNvSpPr>
            <a:spLocks noGrp="1"/>
          </p:cNvSpPr>
          <p:nvPr>
            <p:ph type="title"/>
          </p:nvPr>
        </p:nvSpPr>
        <p:spPr/>
        <p:txBody>
          <a:bodyPr>
            <a:normAutofit fontScale="90000"/>
          </a:bodyPr>
          <a:lstStyle/>
          <a:p>
            <a:r>
              <a:rPr lang="en-US" dirty="0"/>
              <a:t>Problem Characteristics</a:t>
            </a:r>
            <a:br>
              <a:rPr lang="en-US" dirty="0"/>
            </a:br>
            <a:endParaRPr lang="en-US" dirty="0"/>
          </a:p>
        </p:txBody>
      </p:sp>
      <p:pic>
        <p:nvPicPr>
          <p:cNvPr id="1026" name="Picture 2">
            <a:extLst>
              <a:ext uri="{FF2B5EF4-FFF2-40B4-BE49-F238E27FC236}">
                <a16:creationId xmlns:a16="http://schemas.microsoft.com/office/drawing/2014/main" id="{9A3ACD52-4C54-4372-B507-0BFF4A794EDA}"/>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5260975" y="1819274"/>
            <a:ext cx="3687783" cy="35033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1290757"/>
            <a:ext cx="4572000" cy="4031873"/>
          </a:xfrm>
          <a:prstGeom prst="rect">
            <a:avLst/>
          </a:prstGeom>
        </p:spPr>
        <p:txBody>
          <a:bodyPr>
            <a:spAutoFit/>
          </a:bodyPr>
          <a:lstStyle/>
          <a:p>
            <a:pPr algn="just"/>
            <a:r>
              <a:rPr lang="en-US" sz="1600" dirty="0">
                <a:latin typeface="Times New Roman" panose="02020603050405020304" pitchFamily="18" charset="0"/>
              </a:rPr>
              <a:t>In order to choose the most appropriate method(s) for a particular problem , we must analyze the problem along several dimensions.</a:t>
            </a:r>
            <a:endParaRPr lang="en-US" sz="1600" dirty="0"/>
          </a:p>
          <a:p>
            <a:pPr algn="just"/>
            <a:r>
              <a:rPr lang="en-US" sz="1600" b="1" dirty="0">
                <a:latin typeface="Times New Roman" panose="02020603050405020304" pitchFamily="18" charset="0"/>
              </a:rPr>
              <a:t>1. Is the problem decomposable into a set of independent smaller sub problems?</a:t>
            </a:r>
          </a:p>
          <a:p>
            <a:pPr algn="just"/>
            <a:endParaRPr lang="en-US" sz="1600" dirty="0"/>
          </a:p>
          <a:p>
            <a:pPr algn="just"/>
            <a:r>
              <a:rPr lang="en-US" sz="1600" b="1" dirty="0">
                <a:latin typeface="Times New Roman" panose="02020603050405020304" pitchFamily="18" charset="0"/>
              </a:rPr>
              <a:t>Example: Decomposable Problem</a:t>
            </a:r>
            <a:endParaRPr lang="en-US" sz="1600" dirty="0"/>
          </a:p>
          <a:p>
            <a:pPr algn="just"/>
            <a:r>
              <a:rPr lang="en-US" sz="1600" dirty="0">
                <a:latin typeface="Times New Roman" panose="02020603050405020304" pitchFamily="18" charset="0"/>
              </a:rPr>
              <a:t>Decomposable problems can be solved by the divide-and-conquer technique. In divide and conquer technique, divide the problem into sub-problems, find the solutions for the sub-problems. Finally, integrate the solutions for the sub-problems, we will get the solution for the original problem. Suppose we want to solve the problem of computing the integral of the following expression </a:t>
            </a:r>
            <a:endParaRPr lang="en-US" sz="1600" dirty="0"/>
          </a:p>
          <a:p>
            <a:pPr algn="just"/>
            <a:r>
              <a:rPr lang="en-US" sz="1600" dirty="0">
                <a:latin typeface="Times New Roman" panose="02020603050405020304" pitchFamily="18" charset="0"/>
              </a:rPr>
              <a:t>∫(x2+ 3x + sin2x * cos2x) dx</a:t>
            </a:r>
            <a:endParaRPr lang="en-US" sz="1600" dirty="0"/>
          </a:p>
        </p:txBody>
      </p:sp>
    </p:spTree>
    <p:extLst>
      <p:ext uri="{BB962C8B-B14F-4D97-AF65-F5344CB8AC3E}">
        <p14:creationId xmlns:p14="http://schemas.microsoft.com/office/powerpoint/2010/main" val="13766510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62CC-C412-4DD3-B31F-EE9913808760}"/>
              </a:ext>
            </a:extLst>
          </p:cNvPr>
          <p:cNvSpPr>
            <a:spLocks noGrp="1"/>
          </p:cNvSpPr>
          <p:nvPr>
            <p:ph type="title"/>
          </p:nvPr>
        </p:nvSpPr>
        <p:spPr/>
        <p:txBody>
          <a:bodyPr>
            <a:normAutofit fontScale="90000"/>
          </a:bodyPr>
          <a:lstStyle/>
          <a:p>
            <a:r>
              <a:rPr lang="en-US" dirty="0"/>
              <a:t>Problem Characteristics</a:t>
            </a:r>
            <a:br>
              <a:rPr lang="en-US" dirty="0"/>
            </a:br>
            <a:endParaRPr lang="en-US" dirty="0"/>
          </a:p>
        </p:txBody>
      </p:sp>
      <p:sp>
        <p:nvSpPr>
          <p:cNvPr id="3" name="Content Placeholder 2">
            <a:extLst>
              <a:ext uri="{FF2B5EF4-FFF2-40B4-BE49-F238E27FC236}">
                <a16:creationId xmlns:a16="http://schemas.microsoft.com/office/drawing/2014/main" id="{6644BA09-4AAE-43BD-8CDA-091BED877126}"/>
              </a:ext>
            </a:extLst>
          </p:cNvPr>
          <p:cNvSpPr>
            <a:spLocks noGrp="1"/>
          </p:cNvSpPr>
          <p:nvPr>
            <p:ph sz="half" idx="4294967295"/>
          </p:nvPr>
        </p:nvSpPr>
        <p:spPr>
          <a:xfrm>
            <a:off x="457200" y="1875632"/>
            <a:ext cx="3703638" cy="3086894"/>
          </a:xfrm>
        </p:spPr>
        <p:txBody>
          <a:bodyPr>
            <a:normAutofit fontScale="92500"/>
          </a:bodyPr>
          <a:lstStyle/>
          <a:p>
            <a:pPr marL="25400" indent="0" algn="just">
              <a:spcBef>
                <a:spcPts val="0"/>
              </a:spcBef>
              <a:buNone/>
            </a:pPr>
            <a:r>
              <a:rPr lang="en-US" sz="2400" dirty="0">
                <a:solidFill>
                  <a:srgbClr val="000000"/>
                </a:solidFill>
                <a:latin typeface="Times New Roman" panose="02020603050405020304" pitchFamily="18" charset="0"/>
              </a:rPr>
              <a:t>Example : Non-Decomposable problem There are non-decomposable problems. For example, Block world problem is non-decomposable.</a:t>
            </a:r>
            <a:endParaRPr lang="en-US" sz="2400" b="0" dirty="0">
              <a:effectLst/>
            </a:endParaRPr>
          </a:p>
          <a:p>
            <a:pPr marL="25400" indent="0">
              <a:buNone/>
            </a:pPr>
            <a:br>
              <a:rPr lang="en-US" dirty="0"/>
            </a:br>
            <a:endParaRPr lang="en-US" dirty="0"/>
          </a:p>
        </p:txBody>
      </p:sp>
      <p:pic>
        <p:nvPicPr>
          <p:cNvPr id="2050" name="Picture 2">
            <a:extLst>
              <a:ext uri="{FF2B5EF4-FFF2-40B4-BE49-F238E27FC236}">
                <a16:creationId xmlns:a16="http://schemas.microsoft.com/office/drawing/2014/main" id="{53E419CE-E00B-49D4-B0BE-0D5694601E36}"/>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4572000" y="1609724"/>
            <a:ext cx="4267117"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5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9690-E843-4D3F-9740-B423802358C7}"/>
              </a:ext>
            </a:extLst>
          </p:cNvPr>
          <p:cNvSpPr>
            <a:spLocks noGrp="1"/>
          </p:cNvSpPr>
          <p:nvPr>
            <p:ph type="title"/>
          </p:nvPr>
        </p:nvSpPr>
        <p:spPr/>
        <p:txBody>
          <a:bodyPr/>
          <a:lstStyle/>
          <a:p>
            <a:r>
              <a:rPr lang="en-US" b="1" dirty="0"/>
              <a:t>What’s involved in Intelligence?</a:t>
            </a:r>
          </a:p>
        </p:txBody>
      </p:sp>
      <p:sp>
        <p:nvSpPr>
          <p:cNvPr id="3" name="Content Placeholder 2">
            <a:extLst>
              <a:ext uri="{FF2B5EF4-FFF2-40B4-BE49-F238E27FC236}">
                <a16:creationId xmlns:a16="http://schemas.microsoft.com/office/drawing/2014/main" id="{E6917F48-49DC-4EDB-BDF7-4B6F7EE222C8}"/>
              </a:ext>
            </a:extLst>
          </p:cNvPr>
          <p:cNvSpPr>
            <a:spLocks noGrp="1"/>
          </p:cNvSpPr>
          <p:nvPr>
            <p:ph idx="4294967295"/>
          </p:nvPr>
        </p:nvSpPr>
        <p:spPr>
          <a:xfrm>
            <a:off x="266700" y="1114425"/>
            <a:ext cx="8229600" cy="4525963"/>
          </a:xfrm>
        </p:spPr>
        <p:txBody>
          <a:bodyPr>
            <a:normAutofit fontScale="77500" lnSpcReduction="20000"/>
          </a:bodyPr>
          <a:lstStyle/>
          <a:p>
            <a:r>
              <a:rPr lang="en-US" sz="2600" b="1" dirty="0">
                <a:solidFill>
                  <a:schemeClr val="accent2">
                    <a:lumMod val="75000"/>
                  </a:schemeClr>
                </a:solidFill>
              </a:rPr>
              <a:t>Ability to interact with the real world </a:t>
            </a:r>
          </a:p>
          <a:p>
            <a:pPr>
              <a:buNone/>
            </a:pPr>
            <a:r>
              <a:rPr lang="en-US" dirty="0"/>
              <a:t>	- to perceive, understand, and act </a:t>
            </a:r>
          </a:p>
          <a:p>
            <a:pPr>
              <a:buNone/>
            </a:pPr>
            <a:r>
              <a:rPr lang="en-US" dirty="0"/>
              <a:t>	  e.g., speech recognition, understanding and synthesis </a:t>
            </a:r>
          </a:p>
          <a:p>
            <a:pPr>
              <a:buNone/>
            </a:pPr>
            <a:r>
              <a:rPr lang="en-US" dirty="0"/>
              <a:t>	 -image understanding </a:t>
            </a:r>
          </a:p>
          <a:p>
            <a:pPr>
              <a:buNone/>
            </a:pPr>
            <a:r>
              <a:rPr lang="en-US" dirty="0"/>
              <a:t>	 - ability to take actions, have an effect</a:t>
            </a:r>
          </a:p>
          <a:p>
            <a:r>
              <a:rPr lang="en-US" sz="2600" b="1" dirty="0">
                <a:solidFill>
                  <a:schemeClr val="accent2">
                    <a:lumMod val="75000"/>
                  </a:schemeClr>
                </a:solidFill>
              </a:rPr>
              <a:t>Reasoning and Planning </a:t>
            </a:r>
          </a:p>
          <a:p>
            <a:pPr>
              <a:buNone/>
            </a:pPr>
            <a:r>
              <a:rPr lang="en-US" dirty="0"/>
              <a:t>	- modeling the external world, given input </a:t>
            </a:r>
          </a:p>
          <a:p>
            <a:pPr>
              <a:buNone/>
            </a:pPr>
            <a:r>
              <a:rPr lang="en-US" dirty="0"/>
              <a:t>	- solving new problems, planning, and making decisions </a:t>
            </a:r>
          </a:p>
          <a:p>
            <a:pPr>
              <a:buNone/>
            </a:pPr>
            <a:r>
              <a:rPr lang="en-US" dirty="0"/>
              <a:t>	- ability to deal with unexpected problems, uncertainties</a:t>
            </a:r>
          </a:p>
          <a:p>
            <a:r>
              <a:rPr lang="en-US" sz="2600" b="1" dirty="0">
                <a:solidFill>
                  <a:schemeClr val="accent2">
                    <a:lumMod val="75000"/>
                  </a:schemeClr>
                </a:solidFill>
              </a:rPr>
              <a:t>Learning and Adaptation</a:t>
            </a:r>
          </a:p>
          <a:p>
            <a:pPr>
              <a:buNone/>
            </a:pPr>
            <a:r>
              <a:rPr lang="en-US" dirty="0"/>
              <a:t>	- we are continuously learning and adapting	 </a:t>
            </a:r>
          </a:p>
          <a:p>
            <a:pPr>
              <a:buNone/>
            </a:pPr>
            <a:r>
              <a:rPr lang="en-US" dirty="0"/>
              <a:t>	 e.g., a baby learning to categorize and recognize animals</a:t>
            </a:r>
          </a:p>
          <a:p>
            <a:endParaRPr lang="en-US" dirty="0"/>
          </a:p>
        </p:txBody>
      </p:sp>
    </p:spTree>
    <p:extLst>
      <p:ext uri="{BB962C8B-B14F-4D97-AF65-F5344CB8AC3E}">
        <p14:creationId xmlns:p14="http://schemas.microsoft.com/office/powerpoint/2010/main" val="18878990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9F7093-BB61-47FD-A3AE-684B5201E29B}"/>
              </a:ext>
            </a:extLst>
          </p:cNvPr>
          <p:cNvSpPr>
            <a:spLocks noGrp="1"/>
          </p:cNvSpPr>
          <p:nvPr>
            <p:ph type="title"/>
          </p:nvPr>
        </p:nvSpPr>
        <p:spPr/>
        <p:txBody>
          <a:bodyPr>
            <a:normAutofit fontScale="90000"/>
          </a:bodyPr>
          <a:lstStyle/>
          <a:p>
            <a:r>
              <a:rPr lang="en-US" dirty="0"/>
              <a:t>Problem Characteristics</a:t>
            </a:r>
            <a:br>
              <a:rPr lang="en-US" dirty="0"/>
            </a:br>
            <a:endParaRPr lang="en-US" dirty="0"/>
          </a:p>
        </p:txBody>
      </p:sp>
      <p:sp>
        <p:nvSpPr>
          <p:cNvPr id="3" name="Content Placeholder 2">
            <a:extLst>
              <a:ext uri="{FF2B5EF4-FFF2-40B4-BE49-F238E27FC236}">
                <a16:creationId xmlns:a16="http://schemas.microsoft.com/office/drawing/2014/main" id="{4CEE10E2-1383-4EBB-96A3-D7D5B53EAF12}"/>
              </a:ext>
            </a:extLst>
          </p:cNvPr>
          <p:cNvSpPr>
            <a:spLocks noGrp="1"/>
          </p:cNvSpPr>
          <p:nvPr>
            <p:ph idx="4294967295"/>
          </p:nvPr>
        </p:nvSpPr>
        <p:spPr>
          <a:xfrm>
            <a:off x="457200" y="1238250"/>
            <a:ext cx="8229600" cy="4525963"/>
          </a:xfrm>
        </p:spPr>
        <p:txBody>
          <a:bodyPr>
            <a:normAutofit fontScale="70000" lnSpcReduction="20000"/>
          </a:bodyPr>
          <a:lstStyle/>
          <a:p>
            <a:pPr marL="25400" indent="0">
              <a:spcBef>
                <a:spcPts val="0"/>
              </a:spcBef>
              <a:buNone/>
            </a:pPr>
            <a:r>
              <a:rPr lang="en-US" b="1" dirty="0">
                <a:solidFill>
                  <a:srgbClr val="000000"/>
                </a:solidFill>
                <a:latin typeface="Times New Roman" panose="02020603050405020304" pitchFamily="18" charset="0"/>
              </a:rPr>
              <a:t>2. Can Solution Steps be ignored or at least undone if they prove to be unwise?</a:t>
            </a:r>
            <a:endParaRPr lang="en-US" dirty="0"/>
          </a:p>
          <a:p>
            <a:pPr marL="0" indent="0">
              <a:spcBef>
                <a:spcPts val="0"/>
              </a:spcBef>
              <a:buNone/>
            </a:pPr>
            <a:r>
              <a:rPr lang="en-US" dirty="0">
                <a:solidFill>
                  <a:srgbClr val="000000"/>
                </a:solidFill>
                <a:latin typeface="Times New Roman" panose="02020603050405020304" pitchFamily="18" charset="0"/>
              </a:rPr>
              <a:t> In real life, there are three important types of problems:</a:t>
            </a:r>
            <a:endParaRPr lang="en-US" dirty="0"/>
          </a:p>
          <a:p>
            <a:pPr fontAlgn="base">
              <a:spcBef>
                <a:spcPts val="0"/>
              </a:spcBef>
              <a:buFont typeface="Arial" panose="020B0604020202020204" pitchFamily="34" charset="0"/>
              <a:buChar char="•"/>
            </a:pPr>
            <a:r>
              <a:rPr lang="en-US" dirty="0">
                <a:solidFill>
                  <a:srgbClr val="000000"/>
                </a:solidFill>
                <a:latin typeface="Times New Roman" panose="02020603050405020304" pitchFamily="18" charset="0"/>
              </a:rPr>
              <a:t>Ignorable ( theorem proving)</a:t>
            </a:r>
          </a:p>
          <a:p>
            <a:pPr fontAlgn="base">
              <a:spcBef>
                <a:spcPts val="0"/>
              </a:spcBef>
              <a:buFont typeface="Arial" panose="020B0604020202020204" pitchFamily="34" charset="0"/>
              <a:buChar char="•"/>
            </a:pPr>
            <a:r>
              <a:rPr lang="en-US" dirty="0">
                <a:solidFill>
                  <a:srgbClr val="000000"/>
                </a:solidFill>
                <a:latin typeface="Times New Roman" panose="02020603050405020304" pitchFamily="18" charset="0"/>
              </a:rPr>
              <a:t>Recoverable ( 8-puzzle)</a:t>
            </a:r>
          </a:p>
          <a:p>
            <a:pPr fontAlgn="base">
              <a:spcBef>
                <a:spcPts val="0"/>
              </a:spcBef>
              <a:buFont typeface="Arial" panose="020B0604020202020204" pitchFamily="34" charset="0"/>
              <a:buChar char="•"/>
            </a:pPr>
            <a:r>
              <a:rPr lang="en-US" dirty="0">
                <a:solidFill>
                  <a:srgbClr val="000000"/>
                </a:solidFill>
                <a:latin typeface="Times New Roman" panose="02020603050405020304" pitchFamily="18" charset="0"/>
              </a:rPr>
              <a:t>Irrecoverable ( Chess)</a:t>
            </a:r>
          </a:p>
          <a:p>
            <a:pPr>
              <a:spcBef>
                <a:spcPts val="0"/>
              </a:spcBef>
            </a:pPr>
            <a:r>
              <a:rPr lang="en-US" b="1" dirty="0">
                <a:solidFill>
                  <a:srgbClr val="000000"/>
                </a:solidFill>
                <a:latin typeface="Times New Roman" panose="02020603050405020304" pitchFamily="18" charset="0"/>
              </a:rPr>
              <a:t>Ignorable ( theorem proving)</a:t>
            </a:r>
            <a:endParaRPr lang="en-US" dirty="0"/>
          </a:p>
          <a:p>
            <a:pPr indent="457200">
              <a:spcBef>
                <a:spcPts val="0"/>
              </a:spcBef>
            </a:pPr>
            <a:r>
              <a:rPr lang="en-US" dirty="0">
                <a:solidFill>
                  <a:srgbClr val="000000"/>
                </a:solidFill>
                <a:latin typeface="Times New Roman" panose="02020603050405020304" pitchFamily="18" charset="0"/>
              </a:rPr>
              <a:t>Suppose we have proved some lemma in order to prove a theorem and eventually realized that lemma is no help at all, then ignore it and prove another lemma.</a:t>
            </a:r>
            <a:endParaRPr lang="en-US" dirty="0"/>
          </a:p>
          <a:p>
            <a:pPr fontAlgn="base">
              <a:spcBef>
                <a:spcPts val="0"/>
              </a:spcBef>
              <a:buFont typeface="Arial" panose="020B0604020202020204" pitchFamily="34" charset="0"/>
              <a:buChar char="•"/>
            </a:pPr>
            <a:r>
              <a:rPr lang="en-US" dirty="0">
                <a:solidFill>
                  <a:srgbClr val="000000"/>
                </a:solidFill>
                <a:latin typeface="Times New Roman" panose="02020603050405020304" pitchFamily="18" charset="0"/>
              </a:rPr>
              <a:t>It can be solved by using simple control strategy.</a:t>
            </a:r>
          </a:p>
          <a:p>
            <a:pPr>
              <a:spcBef>
                <a:spcPts val="0"/>
              </a:spcBef>
            </a:pPr>
            <a:r>
              <a:rPr lang="en-US" b="1" dirty="0">
                <a:solidFill>
                  <a:srgbClr val="000000"/>
                </a:solidFill>
                <a:latin typeface="Times New Roman" panose="02020603050405020304" pitchFamily="18" charset="0"/>
              </a:rPr>
              <a:t>Recoverable ( 8-puzzle)</a:t>
            </a:r>
            <a:endParaRPr lang="en-US" dirty="0"/>
          </a:p>
          <a:p>
            <a:pPr indent="457200" algn="just">
              <a:spcBef>
                <a:spcPts val="0"/>
              </a:spcBef>
            </a:pPr>
            <a:r>
              <a:rPr lang="en-US" dirty="0">
                <a:solidFill>
                  <a:srgbClr val="000000"/>
                </a:solidFill>
                <a:latin typeface="Times New Roman" panose="02020603050405020304" pitchFamily="18" charset="0"/>
              </a:rPr>
              <a:t>Objective of 8 puzzle game is to rearrange a given initial configuration of eight numbered tiles on 3 X 3 board (one place is empty) into a given final configuration (goal state). Rearrangement is done by sliding one of the tiles into empty square.</a:t>
            </a:r>
            <a:endParaRPr lang="en-US" dirty="0"/>
          </a:p>
        </p:txBody>
      </p:sp>
    </p:spTree>
    <p:extLst>
      <p:ext uri="{BB962C8B-B14F-4D97-AF65-F5344CB8AC3E}">
        <p14:creationId xmlns:p14="http://schemas.microsoft.com/office/powerpoint/2010/main" val="3791144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FA51-EFED-404F-AAB9-AE7239C02DCB}"/>
              </a:ext>
            </a:extLst>
          </p:cNvPr>
          <p:cNvSpPr>
            <a:spLocks noGrp="1"/>
          </p:cNvSpPr>
          <p:nvPr>
            <p:ph type="title"/>
          </p:nvPr>
        </p:nvSpPr>
        <p:spPr/>
        <p:txBody>
          <a:bodyPr/>
          <a:lstStyle/>
          <a:p>
            <a:r>
              <a:rPr lang="en-US" dirty="0"/>
              <a:t>Problem Characteristics</a:t>
            </a:r>
          </a:p>
        </p:txBody>
      </p:sp>
      <p:sp>
        <p:nvSpPr>
          <p:cNvPr id="3" name="Content Placeholder 2">
            <a:extLst>
              <a:ext uri="{FF2B5EF4-FFF2-40B4-BE49-F238E27FC236}">
                <a16:creationId xmlns:a16="http://schemas.microsoft.com/office/drawing/2014/main" id="{50EEE3A9-4AC3-4C2D-B59C-8C73F719FD62}"/>
              </a:ext>
            </a:extLst>
          </p:cNvPr>
          <p:cNvSpPr>
            <a:spLocks noGrp="1"/>
          </p:cNvSpPr>
          <p:nvPr>
            <p:ph sz="half" idx="4294967295"/>
          </p:nvPr>
        </p:nvSpPr>
        <p:spPr>
          <a:xfrm>
            <a:off x="457199" y="1638300"/>
            <a:ext cx="3778518" cy="3153894"/>
          </a:xfrm>
        </p:spPr>
        <p:txBody>
          <a:bodyPr>
            <a:normAutofit/>
          </a:bodyPr>
          <a:lstStyle/>
          <a:p>
            <a:pPr marL="25400" indent="0">
              <a:buNone/>
            </a:pPr>
            <a:br>
              <a:rPr lang="en-US" dirty="0"/>
            </a:br>
            <a:endParaRPr lang="en-US" dirty="0"/>
          </a:p>
        </p:txBody>
      </p:sp>
      <p:graphicFrame>
        <p:nvGraphicFramePr>
          <p:cNvPr id="8" name="Table 8">
            <a:extLst>
              <a:ext uri="{FF2B5EF4-FFF2-40B4-BE49-F238E27FC236}">
                <a16:creationId xmlns:a16="http://schemas.microsoft.com/office/drawing/2014/main" id="{2DB59AD5-071A-4411-9842-150F2CA30788}"/>
              </a:ext>
            </a:extLst>
          </p:cNvPr>
          <p:cNvGraphicFramePr>
            <a:graphicFrameLocks noGrp="1"/>
          </p:cNvGraphicFramePr>
          <p:nvPr>
            <p:ph sz="half" idx="4294967295"/>
            <p:extLst>
              <p:ext uri="{D42A27DB-BD31-4B8C-83A1-F6EECF244321}">
                <p14:modId xmlns:p14="http://schemas.microsoft.com/office/powerpoint/2010/main" val="2756951410"/>
              </p:ext>
            </p:extLst>
          </p:nvPr>
        </p:nvGraphicFramePr>
        <p:xfrm>
          <a:off x="457199" y="2152651"/>
          <a:ext cx="1333500" cy="924012"/>
        </p:xfrm>
        <a:graphic>
          <a:graphicData uri="http://schemas.openxmlformats.org/drawingml/2006/table">
            <a:tbl>
              <a:tblPr firstRow="1" bandRow="1">
                <a:tableStyleId>{5940675A-B579-460E-94D1-54222C63F5DA}</a:tableStyleId>
              </a:tblPr>
              <a:tblGrid>
                <a:gridCol w="444500">
                  <a:extLst>
                    <a:ext uri="{9D8B030D-6E8A-4147-A177-3AD203B41FA5}">
                      <a16:colId xmlns:a16="http://schemas.microsoft.com/office/drawing/2014/main" val="2135879280"/>
                    </a:ext>
                  </a:extLst>
                </a:gridCol>
                <a:gridCol w="444500">
                  <a:extLst>
                    <a:ext uri="{9D8B030D-6E8A-4147-A177-3AD203B41FA5}">
                      <a16:colId xmlns:a16="http://schemas.microsoft.com/office/drawing/2014/main" val="658807800"/>
                    </a:ext>
                  </a:extLst>
                </a:gridCol>
                <a:gridCol w="444500">
                  <a:extLst>
                    <a:ext uri="{9D8B030D-6E8A-4147-A177-3AD203B41FA5}">
                      <a16:colId xmlns:a16="http://schemas.microsoft.com/office/drawing/2014/main" val="3844182654"/>
                    </a:ext>
                  </a:extLst>
                </a:gridCol>
              </a:tblGrid>
              <a:tr h="308004">
                <a:tc>
                  <a:txBody>
                    <a:bodyPr/>
                    <a:lstStyle/>
                    <a:p>
                      <a:r>
                        <a:rPr lang="en-US" sz="1100" dirty="0"/>
                        <a:t>2</a:t>
                      </a:r>
                    </a:p>
                  </a:txBody>
                  <a:tcPr marL="68580" marR="68580" marT="34290" marB="34290"/>
                </a:tc>
                <a:tc>
                  <a:txBody>
                    <a:bodyPr/>
                    <a:lstStyle/>
                    <a:p>
                      <a:r>
                        <a:rPr lang="en-US" sz="1100" dirty="0"/>
                        <a:t>8</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281488813"/>
                  </a:ext>
                </a:extLst>
              </a:tr>
              <a:tr h="308004">
                <a:tc>
                  <a:txBody>
                    <a:bodyPr/>
                    <a:lstStyle/>
                    <a:p>
                      <a:r>
                        <a:rPr lang="en-US" sz="1100" dirty="0"/>
                        <a:t>1</a:t>
                      </a:r>
                    </a:p>
                  </a:txBody>
                  <a:tcPr marL="68580" marR="68580" marT="34290" marB="34290"/>
                </a:tc>
                <a:tc>
                  <a:txBody>
                    <a:bodyPr/>
                    <a:lstStyle/>
                    <a:p>
                      <a:r>
                        <a:rPr lang="en-US" sz="1100" dirty="0"/>
                        <a:t>6</a:t>
                      </a:r>
                    </a:p>
                  </a:txBody>
                  <a:tcPr marL="68580" marR="68580" marT="34290" marB="34290"/>
                </a:tc>
                <a:tc>
                  <a:txBody>
                    <a:bodyPr/>
                    <a:lstStyle/>
                    <a:p>
                      <a:r>
                        <a:rPr lang="en-US" sz="1100" dirty="0"/>
                        <a:t>4</a:t>
                      </a:r>
                    </a:p>
                  </a:txBody>
                  <a:tcPr marL="68580" marR="68580" marT="34290" marB="34290"/>
                </a:tc>
                <a:extLst>
                  <a:ext uri="{0D108BD9-81ED-4DB2-BD59-A6C34878D82A}">
                    <a16:rowId xmlns:a16="http://schemas.microsoft.com/office/drawing/2014/main" val="1301400924"/>
                  </a:ext>
                </a:extLst>
              </a:tr>
              <a:tr h="308004">
                <a:tc>
                  <a:txBody>
                    <a:bodyPr/>
                    <a:lstStyle/>
                    <a:p>
                      <a:r>
                        <a:rPr lang="en-US" sz="1100" dirty="0"/>
                        <a:t>7</a:t>
                      </a:r>
                    </a:p>
                  </a:txBody>
                  <a:tcPr marL="68580" marR="68580" marT="34290" marB="34290"/>
                </a:tc>
                <a:tc>
                  <a:txBody>
                    <a:bodyPr/>
                    <a:lstStyle/>
                    <a:p>
                      <a:endParaRPr lang="en-US" sz="1100"/>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9" name="Table 8">
            <a:extLst>
              <a:ext uri="{FF2B5EF4-FFF2-40B4-BE49-F238E27FC236}">
                <a16:creationId xmlns:a16="http://schemas.microsoft.com/office/drawing/2014/main" id="{04B7E03D-F72F-4898-B8E6-2E57BA21E0CA}"/>
              </a:ext>
            </a:extLst>
          </p:cNvPr>
          <p:cNvGraphicFramePr>
            <a:graphicFrameLocks/>
          </p:cNvGraphicFramePr>
          <p:nvPr>
            <p:extLst>
              <p:ext uri="{D42A27DB-BD31-4B8C-83A1-F6EECF244321}">
                <p14:modId xmlns:p14="http://schemas.microsoft.com/office/powerpoint/2010/main" val="3917867392"/>
              </p:ext>
            </p:extLst>
          </p:nvPr>
        </p:nvGraphicFramePr>
        <p:xfrm>
          <a:off x="2181225" y="2152651"/>
          <a:ext cx="1346499" cy="924015"/>
        </p:xfrm>
        <a:graphic>
          <a:graphicData uri="http://schemas.openxmlformats.org/drawingml/2006/table">
            <a:tbl>
              <a:tblPr firstRow="1" bandRow="1">
                <a:tableStyleId>{5940675A-B579-460E-94D1-54222C63F5DA}</a:tableStyleId>
              </a:tblPr>
              <a:tblGrid>
                <a:gridCol w="448833">
                  <a:extLst>
                    <a:ext uri="{9D8B030D-6E8A-4147-A177-3AD203B41FA5}">
                      <a16:colId xmlns:a16="http://schemas.microsoft.com/office/drawing/2014/main" val="2135879280"/>
                    </a:ext>
                  </a:extLst>
                </a:gridCol>
                <a:gridCol w="448833">
                  <a:extLst>
                    <a:ext uri="{9D8B030D-6E8A-4147-A177-3AD203B41FA5}">
                      <a16:colId xmlns:a16="http://schemas.microsoft.com/office/drawing/2014/main" val="658807800"/>
                    </a:ext>
                  </a:extLst>
                </a:gridCol>
                <a:gridCol w="448833">
                  <a:extLst>
                    <a:ext uri="{9D8B030D-6E8A-4147-A177-3AD203B41FA5}">
                      <a16:colId xmlns:a16="http://schemas.microsoft.com/office/drawing/2014/main" val="3844182654"/>
                    </a:ext>
                  </a:extLst>
                </a:gridCol>
              </a:tblGrid>
              <a:tr h="308005">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281488813"/>
                  </a:ext>
                </a:extLst>
              </a:tr>
              <a:tr h="308005">
                <a:tc>
                  <a:txBody>
                    <a:bodyPr/>
                    <a:lstStyle/>
                    <a:p>
                      <a:r>
                        <a:rPr lang="en-US" sz="1100" dirty="0"/>
                        <a:t>4</a:t>
                      </a:r>
                    </a:p>
                  </a:txBody>
                  <a:tcPr marL="68580" marR="68580" marT="34290" marB="34290"/>
                </a:tc>
                <a:tc>
                  <a:txBody>
                    <a:bodyPr/>
                    <a:lstStyle/>
                    <a:p>
                      <a:r>
                        <a:rPr lang="en-US" sz="1100" dirty="0"/>
                        <a:t>5</a:t>
                      </a:r>
                    </a:p>
                  </a:txBody>
                  <a:tcPr marL="68580" marR="68580" marT="34290" marB="34290"/>
                </a:tc>
                <a:tc>
                  <a:txBody>
                    <a:bodyPr/>
                    <a:lstStyle/>
                    <a:p>
                      <a:r>
                        <a:rPr lang="en-US" sz="1100" dirty="0"/>
                        <a:t>6</a:t>
                      </a:r>
                    </a:p>
                  </a:txBody>
                  <a:tcPr marL="68580" marR="68580" marT="34290" marB="34290"/>
                </a:tc>
                <a:extLst>
                  <a:ext uri="{0D108BD9-81ED-4DB2-BD59-A6C34878D82A}">
                    <a16:rowId xmlns:a16="http://schemas.microsoft.com/office/drawing/2014/main" val="1301400924"/>
                  </a:ext>
                </a:extLst>
              </a:tr>
              <a:tr h="308005">
                <a:tc>
                  <a:txBody>
                    <a:bodyPr/>
                    <a:lstStyle/>
                    <a:p>
                      <a:r>
                        <a:rPr lang="en-US" sz="1100" dirty="0"/>
                        <a:t>7</a:t>
                      </a:r>
                    </a:p>
                  </a:txBody>
                  <a:tcPr marL="68580" marR="68580" marT="34290" marB="34290"/>
                </a:tc>
                <a:tc>
                  <a:txBody>
                    <a:bodyPr/>
                    <a:lstStyle/>
                    <a:p>
                      <a:r>
                        <a:rPr lang="en-US" sz="1100" dirty="0"/>
                        <a:t>8</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10" name="Table 8">
            <a:extLst>
              <a:ext uri="{FF2B5EF4-FFF2-40B4-BE49-F238E27FC236}">
                <a16:creationId xmlns:a16="http://schemas.microsoft.com/office/drawing/2014/main" id="{28B69440-202A-4A2D-8BDD-B6F5070CDC0B}"/>
              </a:ext>
            </a:extLst>
          </p:cNvPr>
          <p:cNvGraphicFramePr>
            <a:graphicFrameLocks/>
          </p:cNvGraphicFramePr>
          <p:nvPr>
            <p:extLst>
              <p:ext uri="{D42A27DB-BD31-4B8C-83A1-F6EECF244321}">
                <p14:modId xmlns:p14="http://schemas.microsoft.com/office/powerpoint/2010/main" val="2029622238"/>
              </p:ext>
            </p:extLst>
          </p:nvPr>
        </p:nvGraphicFramePr>
        <p:xfrm>
          <a:off x="4692865" y="2152651"/>
          <a:ext cx="1072087" cy="797559"/>
        </p:xfrm>
        <a:graphic>
          <a:graphicData uri="http://schemas.openxmlformats.org/drawingml/2006/table">
            <a:tbl>
              <a:tblPr firstRow="1" bandRow="1">
                <a:tableStyleId>{5940675A-B579-460E-94D1-54222C63F5DA}</a:tableStyleId>
              </a:tblPr>
              <a:tblGrid>
                <a:gridCol w="266373">
                  <a:extLst>
                    <a:ext uri="{9D8B030D-6E8A-4147-A177-3AD203B41FA5}">
                      <a16:colId xmlns:a16="http://schemas.microsoft.com/office/drawing/2014/main" val="2135879280"/>
                    </a:ext>
                  </a:extLst>
                </a:gridCol>
                <a:gridCol w="402857">
                  <a:extLst>
                    <a:ext uri="{9D8B030D-6E8A-4147-A177-3AD203B41FA5}">
                      <a16:colId xmlns:a16="http://schemas.microsoft.com/office/drawing/2014/main" val="658807800"/>
                    </a:ext>
                  </a:extLst>
                </a:gridCol>
                <a:gridCol w="402857">
                  <a:extLst>
                    <a:ext uri="{9D8B030D-6E8A-4147-A177-3AD203B41FA5}">
                      <a16:colId xmlns:a16="http://schemas.microsoft.com/office/drawing/2014/main" val="3844182654"/>
                    </a:ext>
                  </a:extLst>
                </a:gridCol>
              </a:tblGrid>
              <a:tr h="265853">
                <a:tc>
                  <a:txBody>
                    <a:bodyPr/>
                    <a:lstStyle/>
                    <a:p>
                      <a:r>
                        <a:rPr lang="en-US" sz="1100" dirty="0"/>
                        <a:t>2</a:t>
                      </a:r>
                    </a:p>
                  </a:txBody>
                  <a:tcPr marL="68580" marR="68580" marT="34290" marB="34290"/>
                </a:tc>
                <a:tc>
                  <a:txBody>
                    <a:bodyPr/>
                    <a:lstStyle/>
                    <a:p>
                      <a:r>
                        <a:rPr lang="en-US" sz="1100" dirty="0"/>
                        <a:t>8</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281488813"/>
                  </a:ext>
                </a:extLst>
              </a:tr>
              <a:tr h="265853">
                <a:tc>
                  <a:txBody>
                    <a:bodyPr/>
                    <a:lstStyle/>
                    <a:p>
                      <a:r>
                        <a:rPr lang="en-US" sz="1100" dirty="0"/>
                        <a:t>1</a:t>
                      </a:r>
                    </a:p>
                  </a:txBody>
                  <a:tcPr marL="68580" marR="68580" marT="34290" marB="34290"/>
                </a:tc>
                <a:tc>
                  <a:txBody>
                    <a:bodyPr/>
                    <a:lstStyle/>
                    <a:p>
                      <a:endParaRPr lang="en-US" sz="1100" dirty="0"/>
                    </a:p>
                  </a:txBody>
                  <a:tcPr marL="68580" marR="68580" marT="34290" marB="34290"/>
                </a:tc>
                <a:tc>
                  <a:txBody>
                    <a:bodyPr/>
                    <a:lstStyle/>
                    <a:p>
                      <a:r>
                        <a:rPr lang="en-US" sz="1100" dirty="0"/>
                        <a:t>4</a:t>
                      </a:r>
                    </a:p>
                  </a:txBody>
                  <a:tcPr marL="68580" marR="68580" marT="34290" marB="34290"/>
                </a:tc>
                <a:extLst>
                  <a:ext uri="{0D108BD9-81ED-4DB2-BD59-A6C34878D82A}">
                    <a16:rowId xmlns:a16="http://schemas.microsoft.com/office/drawing/2014/main" val="1301400924"/>
                  </a:ext>
                </a:extLst>
              </a:tr>
              <a:tr h="265853">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sp>
        <p:nvSpPr>
          <p:cNvPr id="11" name="TextBox 10">
            <a:extLst>
              <a:ext uri="{FF2B5EF4-FFF2-40B4-BE49-F238E27FC236}">
                <a16:creationId xmlns:a16="http://schemas.microsoft.com/office/drawing/2014/main" id="{1AAAD15B-166E-4BB7-AD30-69DE3D3E8315}"/>
              </a:ext>
            </a:extLst>
          </p:cNvPr>
          <p:cNvSpPr txBox="1"/>
          <p:nvPr/>
        </p:nvSpPr>
        <p:spPr>
          <a:xfrm>
            <a:off x="627184" y="3196683"/>
            <a:ext cx="993530" cy="253916"/>
          </a:xfrm>
          <a:prstGeom prst="rect">
            <a:avLst/>
          </a:prstGeom>
          <a:noFill/>
        </p:spPr>
        <p:txBody>
          <a:bodyPr wrap="square" rtlCol="0">
            <a:spAutoFit/>
          </a:bodyPr>
          <a:lstStyle/>
          <a:p>
            <a:r>
              <a:rPr lang="en-US" sz="1050" dirty="0"/>
              <a:t>Start state</a:t>
            </a:r>
          </a:p>
        </p:txBody>
      </p:sp>
      <p:sp>
        <p:nvSpPr>
          <p:cNvPr id="12" name="TextBox 11">
            <a:extLst>
              <a:ext uri="{FF2B5EF4-FFF2-40B4-BE49-F238E27FC236}">
                <a16:creationId xmlns:a16="http://schemas.microsoft.com/office/drawing/2014/main" id="{E36B2D2F-4D90-41CD-8A82-728A561B8434}"/>
              </a:ext>
            </a:extLst>
          </p:cNvPr>
          <p:cNvSpPr txBox="1"/>
          <p:nvPr/>
        </p:nvSpPr>
        <p:spPr>
          <a:xfrm>
            <a:off x="2480812" y="3222723"/>
            <a:ext cx="993530" cy="253916"/>
          </a:xfrm>
          <a:prstGeom prst="rect">
            <a:avLst/>
          </a:prstGeom>
          <a:noFill/>
        </p:spPr>
        <p:txBody>
          <a:bodyPr wrap="square" rtlCol="0">
            <a:spAutoFit/>
          </a:bodyPr>
          <a:lstStyle/>
          <a:p>
            <a:r>
              <a:rPr lang="en-US" sz="1050" dirty="0"/>
              <a:t>Final state</a:t>
            </a:r>
          </a:p>
        </p:txBody>
      </p:sp>
      <p:graphicFrame>
        <p:nvGraphicFramePr>
          <p:cNvPr id="13" name="Table 8">
            <a:extLst>
              <a:ext uri="{FF2B5EF4-FFF2-40B4-BE49-F238E27FC236}">
                <a16:creationId xmlns:a16="http://schemas.microsoft.com/office/drawing/2014/main" id="{47881731-043E-4C20-ACFE-58E3F7CBF961}"/>
              </a:ext>
            </a:extLst>
          </p:cNvPr>
          <p:cNvGraphicFramePr>
            <a:graphicFrameLocks/>
          </p:cNvGraphicFramePr>
          <p:nvPr>
            <p:extLst>
              <p:ext uri="{D42A27DB-BD31-4B8C-83A1-F6EECF244321}">
                <p14:modId xmlns:p14="http://schemas.microsoft.com/office/powerpoint/2010/main" val="3655450697"/>
              </p:ext>
            </p:extLst>
          </p:nvPr>
        </p:nvGraphicFramePr>
        <p:xfrm>
          <a:off x="5959743" y="2152651"/>
          <a:ext cx="807623" cy="797559"/>
        </p:xfrm>
        <a:graphic>
          <a:graphicData uri="http://schemas.openxmlformats.org/drawingml/2006/table">
            <a:tbl>
              <a:tblPr firstRow="1" bandRow="1">
                <a:tableStyleId>{5940675A-B579-460E-94D1-54222C63F5DA}</a:tableStyleId>
              </a:tblPr>
              <a:tblGrid>
                <a:gridCol w="218472">
                  <a:extLst>
                    <a:ext uri="{9D8B030D-6E8A-4147-A177-3AD203B41FA5}">
                      <a16:colId xmlns:a16="http://schemas.microsoft.com/office/drawing/2014/main" val="2135879280"/>
                    </a:ext>
                  </a:extLst>
                </a:gridCol>
                <a:gridCol w="322587">
                  <a:extLst>
                    <a:ext uri="{9D8B030D-6E8A-4147-A177-3AD203B41FA5}">
                      <a16:colId xmlns:a16="http://schemas.microsoft.com/office/drawing/2014/main" val="658807800"/>
                    </a:ext>
                  </a:extLst>
                </a:gridCol>
                <a:gridCol w="266564">
                  <a:extLst>
                    <a:ext uri="{9D8B030D-6E8A-4147-A177-3AD203B41FA5}">
                      <a16:colId xmlns:a16="http://schemas.microsoft.com/office/drawing/2014/main" val="3844182654"/>
                    </a:ext>
                  </a:extLst>
                </a:gridCol>
              </a:tblGrid>
              <a:tr h="265853">
                <a:tc>
                  <a:txBody>
                    <a:bodyPr/>
                    <a:lstStyle/>
                    <a:p>
                      <a:r>
                        <a:rPr lang="en-US" sz="1100" dirty="0"/>
                        <a:t>2</a:t>
                      </a:r>
                    </a:p>
                  </a:txBody>
                  <a:tcPr marL="68580" marR="68580" marT="34290" marB="34290"/>
                </a:tc>
                <a:tc>
                  <a:txBody>
                    <a:bodyPr/>
                    <a:lstStyle/>
                    <a:p>
                      <a:r>
                        <a:rPr lang="en-US" sz="1100" dirty="0"/>
                        <a:t>8</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281488813"/>
                  </a:ext>
                </a:extLst>
              </a:tr>
              <a:tr h="265853">
                <a:tc>
                  <a:txBody>
                    <a:bodyPr/>
                    <a:lstStyle/>
                    <a:p>
                      <a:r>
                        <a:rPr lang="en-US" sz="1100" dirty="0"/>
                        <a:t>1</a:t>
                      </a:r>
                    </a:p>
                  </a:txBody>
                  <a:tcPr marL="68580" marR="68580" marT="34290" marB="34290"/>
                </a:tc>
                <a:tc>
                  <a:txBody>
                    <a:bodyPr/>
                    <a:lstStyle/>
                    <a:p>
                      <a:r>
                        <a:rPr lang="en-US" sz="1100" dirty="0"/>
                        <a:t>4</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1301400924"/>
                  </a:ext>
                </a:extLst>
              </a:tr>
              <a:tr h="265853">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14" name="Table 8">
            <a:extLst>
              <a:ext uri="{FF2B5EF4-FFF2-40B4-BE49-F238E27FC236}">
                <a16:creationId xmlns:a16="http://schemas.microsoft.com/office/drawing/2014/main" id="{E3788ACB-A5AE-4975-8F7F-E4B059E71567}"/>
              </a:ext>
            </a:extLst>
          </p:cNvPr>
          <p:cNvGraphicFramePr>
            <a:graphicFrameLocks/>
          </p:cNvGraphicFramePr>
          <p:nvPr>
            <p:extLst>
              <p:ext uri="{D42A27DB-BD31-4B8C-83A1-F6EECF244321}">
                <p14:modId xmlns:p14="http://schemas.microsoft.com/office/powerpoint/2010/main" val="2538766391"/>
              </p:ext>
            </p:extLst>
          </p:nvPr>
        </p:nvGraphicFramePr>
        <p:xfrm>
          <a:off x="6865551" y="2152652"/>
          <a:ext cx="946753" cy="864432"/>
        </p:xfrm>
        <a:graphic>
          <a:graphicData uri="http://schemas.openxmlformats.org/drawingml/2006/table">
            <a:tbl>
              <a:tblPr firstRow="1" bandRow="1">
                <a:tableStyleId>{5940675A-B579-460E-94D1-54222C63F5DA}</a:tableStyleId>
              </a:tblPr>
              <a:tblGrid>
                <a:gridCol w="315584">
                  <a:extLst>
                    <a:ext uri="{9D8B030D-6E8A-4147-A177-3AD203B41FA5}">
                      <a16:colId xmlns:a16="http://schemas.microsoft.com/office/drawing/2014/main" val="2135879280"/>
                    </a:ext>
                  </a:extLst>
                </a:gridCol>
                <a:gridCol w="272683">
                  <a:extLst>
                    <a:ext uri="{9D8B030D-6E8A-4147-A177-3AD203B41FA5}">
                      <a16:colId xmlns:a16="http://schemas.microsoft.com/office/drawing/2014/main" val="658807800"/>
                    </a:ext>
                  </a:extLst>
                </a:gridCol>
                <a:gridCol w="358486">
                  <a:extLst>
                    <a:ext uri="{9D8B030D-6E8A-4147-A177-3AD203B41FA5}">
                      <a16:colId xmlns:a16="http://schemas.microsoft.com/office/drawing/2014/main" val="3844182654"/>
                    </a:ext>
                  </a:extLst>
                </a:gridCol>
              </a:tblGrid>
              <a:tr h="288144">
                <a:tc>
                  <a:txBody>
                    <a:bodyPr/>
                    <a:lstStyle/>
                    <a:p>
                      <a:r>
                        <a:rPr lang="en-US" sz="1100" dirty="0"/>
                        <a:t>2</a:t>
                      </a:r>
                    </a:p>
                  </a:txBody>
                  <a:tcPr marL="68580" marR="68580" marT="34290" marB="34290"/>
                </a:tc>
                <a:tc>
                  <a:txBody>
                    <a:bodyPr/>
                    <a:lstStyle/>
                    <a:p>
                      <a:r>
                        <a:rPr lang="en-US" sz="1100" dirty="0"/>
                        <a:t>8</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281488813"/>
                  </a:ext>
                </a:extLst>
              </a:tr>
              <a:tr h="288144">
                <a:tc>
                  <a:txBody>
                    <a:bodyPr/>
                    <a:lstStyle/>
                    <a:p>
                      <a:r>
                        <a:rPr lang="en-US" sz="1100" dirty="0"/>
                        <a:t>1</a:t>
                      </a:r>
                    </a:p>
                  </a:txBody>
                  <a:tcPr marL="68580" marR="68580" marT="34290" marB="34290"/>
                </a:tc>
                <a:tc>
                  <a:txBody>
                    <a:bodyPr/>
                    <a:lstStyle/>
                    <a:p>
                      <a:r>
                        <a:rPr lang="en-US" sz="1100" dirty="0"/>
                        <a:t>4</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88144">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17" name="Table 8">
            <a:extLst>
              <a:ext uri="{FF2B5EF4-FFF2-40B4-BE49-F238E27FC236}">
                <a16:creationId xmlns:a16="http://schemas.microsoft.com/office/drawing/2014/main" id="{1A57B748-4452-4882-B283-44D4E2840D4F}"/>
              </a:ext>
            </a:extLst>
          </p:cNvPr>
          <p:cNvGraphicFramePr>
            <a:graphicFrameLocks/>
          </p:cNvGraphicFramePr>
          <p:nvPr>
            <p:extLst>
              <p:ext uri="{D42A27DB-BD31-4B8C-83A1-F6EECF244321}">
                <p14:modId xmlns:p14="http://schemas.microsoft.com/office/powerpoint/2010/main" val="477913987"/>
              </p:ext>
            </p:extLst>
          </p:nvPr>
        </p:nvGraphicFramePr>
        <p:xfrm>
          <a:off x="7910489" y="2152652"/>
          <a:ext cx="977903" cy="864432"/>
        </p:xfrm>
        <a:graphic>
          <a:graphicData uri="http://schemas.openxmlformats.org/drawingml/2006/table">
            <a:tbl>
              <a:tblPr firstRow="1" bandRow="1">
                <a:tableStyleId>{5940675A-B579-460E-94D1-54222C63F5DA}</a:tableStyleId>
              </a:tblPr>
              <a:tblGrid>
                <a:gridCol w="325967">
                  <a:extLst>
                    <a:ext uri="{9D8B030D-6E8A-4147-A177-3AD203B41FA5}">
                      <a16:colId xmlns:a16="http://schemas.microsoft.com/office/drawing/2014/main" val="2135879280"/>
                    </a:ext>
                  </a:extLst>
                </a:gridCol>
                <a:gridCol w="281655">
                  <a:extLst>
                    <a:ext uri="{9D8B030D-6E8A-4147-A177-3AD203B41FA5}">
                      <a16:colId xmlns:a16="http://schemas.microsoft.com/office/drawing/2014/main" val="658807800"/>
                    </a:ext>
                  </a:extLst>
                </a:gridCol>
                <a:gridCol w="370281">
                  <a:extLst>
                    <a:ext uri="{9D8B030D-6E8A-4147-A177-3AD203B41FA5}">
                      <a16:colId xmlns:a16="http://schemas.microsoft.com/office/drawing/2014/main" val="3844182654"/>
                    </a:ext>
                  </a:extLst>
                </a:gridCol>
              </a:tblGrid>
              <a:tr h="288144">
                <a:tc>
                  <a:txBody>
                    <a:bodyPr/>
                    <a:lstStyle/>
                    <a:p>
                      <a:r>
                        <a:rPr lang="en-US" sz="1100" dirty="0"/>
                        <a:t>2</a:t>
                      </a:r>
                    </a:p>
                  </a:txBody>
                  <a:tcPr marL="68580" marR="68580" marT="34290" marB="34290"/>
                </a:tc>
                <a:tc>
                  <a:txBody>
                    <a:bodyPr/>
                    <a:lstStyle/>
                    <a:p>
                      <a:endParaRPr lang="en-US" sz="1100" dirty="0"/>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88144">
                <a:tc>
                  <a:txBody>
                    <a:bodyPr/>
                    <a:lstStyle/>
                    <a:p>
                      <a:r>
                        <a:rPr lang="en-US" sz="1100" dirty="0"/>
                        <a:t>1</a:t>
                      </a:r>
                    </a:p>
                  </a:txBody>
                  <a:tcPr marL="68580" marR="68580" marT="34290" marB="34290"/>
                </a:tc>
                <a:tc>
                  <a:txBody>
                    <a:bodyPr/>
                    <a:lstStyle/>
                    <a:p>
                      <a:r>
                        <a:rPr lang="en-US" sz="1100" dirty="0"/>
                        <a:t>4</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88144">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18" name="Table 8">
            <a:extLst>
              <a:ext uri="{FF2B5EF4-FFF2-40B4-BE49-F238E27FC236}">
                <a16:creationId xmlns:a16="http://schemas.microsoft.com/office/drawing/2014/main" id="{DB18167B-D146-43F6-8811-39B25491CBF6}"/>
              </a:ext>
            </a:extLst>
          </p:cNvPr>
          <p:cNvGraphicFramePr>
            <a:graphicFrameLocks/>
          </p:cNvGraphicFramePr>
          <p:nvPr>
            <p:extLst>
              <p:ext uri="{D42A27DB-BD31-4B8C-83A1-F6EECF244321}">
                <p14:modId xmlns:p14="http://schemas.microsoft.com/office/powerpoint/2010/main" val="451579812"/>
              </p:ext>
            </p:extLst>
          </p:nvPr>
        </p:nvGraphicFramePr>
        <p:xfrm>
          <a:off x="4692864" y="3148859"/>
          <a:ext cx="1142194" cy="768924"/>
        </p:xfrm>
        <a:graphic>
          <a:graphicData uri="http://schemas.openxmlformats.org/drawingml/2006/table">
            <a:tbl>
              <a:tblPr firstRow="1" bandRow="1">
                <a:tableStyleId>{5940675A-B579-460E-94D1-54222C63F5DA}</a:tableStyleId>
              </a:tblPr>
              <a:tblGrid>
                <a:gridCol w="380731">
                  <a:extLst>
                    <a:ext uri="{9D8B030D-6E8A-4147-A177-3AD203B41FA5}">
                      <a16:colId xmlns:a16="http://schemas.microsoft.com/office/drawing/2014/main" val="2135879280"/>
                    </a:ext>
                  </a:extLst>
                </a:gridCol>
                <a:gridCol w="328974">
                  <a:extLst>
                    <a:ext uri="{9D8B030D-6E8A-4147-A177-3AD203B41FA5}">
                      <a16:colId xmlns:a16="http://schemas.microsoft.com/office/drawing/2014/main" val="658807800"/>
                    </a:ext>
                  </a:extLst>
                </a:gridCol>
                <a:gridCol w="432489">
                  <a:extLst>
                    <a:ext uri="{9D8B030D-6E8A-4147-A177-3AD203B41FA5}">
                      <a16:colId xmlns:a16="http://schemas.microsoft.com/office/drawing/2014/main" val="3844182654"/>
                    </a:ext>
                  </a:extLst>
                </a:gridCol>
              </a:tblGrid>
              <a:tr h="256308">
                <a:tc>
                  <a:txBody>
                    <a:bodyPr/>
                    <a:lstStyle/>
                    <a:p>
                      <a:endParaRPr lang="en-US" sz="1100" dirty="0"/>
                    </a:p>
                  </a:txBody>
                  <a:tcPr marL="68580" marR="68580" marT="34290" marB="34290"/>
                </a:tc>
                <a:tc>
                  <a:txBody>
                    <a:bodyPr/>
                    <a:lstStyle/>
                    <a:p>
                      <a:r>
                        <a:rPr lang="en-US" sz="1100" dirty="0"/>
                        <a:t>2</a:t>
                      </a:r>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56308">
                <a:tc>
                  <a:txBody>
                    <a:bodyPr/>
                    <a:lstStyle/>
                    <a:p>
                      <a:r>
                        <a:rPr lang="en-US" sz="1100" dirty="0"/>
                        <a:t>1</a:t>
                      </a:r>
                    </a:p>
                  </a:txBody>
                  <a:tcPr marL="68580" marR="68580" marT="34290" marB="34290"/>
                </a:tc>
                <a:tc>
                  <a:txBody>
                    <a:bodyPr/>
                    <a:lstStyle/>
                    <a:p>
                      <a:r>
                        <a:rPr lang="en-US" sz="1100" dirty="0"/>
                        <a:t>4</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56308">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19" name="Table 8">
            <a:extLst>
              <a:ext uri="{FF2B5EF4-FFF2-40B4-BE49-F238E27FC236}">
                <a16:creationId xmlns:a16="http://schemas.microsoft.com/office/drawing/2014/main" id="{8752B93C-E2B0-4FBE-80FB-79DB8AB238B8}"/>
              </a:ext>
            </a:extLst>
          </p:cNvPr>
          <p:cNvGraphicFramePr>
            <a:graphicFrameLocks/>
          </p:cNvGraphicFramePr>
          <p:nvPr/>
        </p:nvGraphicFramePr>
        <p:xfrm>
          <a:off x="5996118" y="3148859"/>
          <a:ext cx="869434" cy="768924"/>
        </p:xfrm>
        <a:graphic>
          <a:graphicData uri="http://schemas.openxmlformats.org/drawingml/2006/table">
            <a:tbl>
              <a:tblPr firstRow="1" bandRow="1">
                <a:tableStyleId>{5940675A-B579-460E-94D1-54222C63F5DA}</a:tableStyleId>
              </a:tblPr>
              <a:tblGrid>
                <a:gridCol w="289811">
                  <a:extLst>
                    <a:ext uri="{9D8B030D-6E8A-4147-A177-3AD203B41FA5}">
                      <a16:colId xmlns:a16="http://schemas.microsoft.com/office/drawing/2014/main" val="2135879280"/>
                    </a:ext>
                  </a:extLst>
                </a:gridCol>
                <a:gridCol w="250414">
                  <a:extLst>
                    <a:ext uri="{9D8B030D-6E8A-4147-A177-3AD203B41FA5}">
                      <a16:colId xmlns:a16="http://schemas.microsoft.com/office/drawing/2014/main" val="658807800"/>
                    </a:ext>
                  </a:extLst>
                </a:gridCol>
                <a:gridCol w="329209">
                  <a:extLst>
                    <a:ext uri="{9D8B030D-6E8A-4147-A177-3AD203B41FA5}">
                      <a16:colId xmlns:a16="http://schemas.microsoft.com/office/drawing/2014/main" val="3844182654"/>
                    </a:ext>
                  </a:extLst>
                </a:gridCol>
              </a:tblGrid>
              <a:tr h="256308">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56308">
                <a:tc>
                  <a:txBody>
                    <a:bodyPr/>
                    <a:lstStyle/>
                    <a:p>
                      <a:endParaRPr lang="en-US" sz="1100" dirty="0"/>
                    </a:p>
                  </a:txBody>
                  <a:tcPr marL="68580" marR="68580" marT="34290" marB="34290"/>
                </a:tc>
                <a:tc>
                  <a:txBody>
                    <a:bodyPr/>
                    <a:lstStyle/>
                    <a:p>
                      <a:r>
                        <a:rPr lang="en-US" sz="1100" dirty="0"/>
                        <a:t>4</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56308">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20" name="Table 8">
            <a:extLst>
              <a:ext uri="{FF2B5EF4-FFF2-40B4-BE49-F238E27FC236}">
                <a16:creationId xmlns:a16="http://schemas.microsoft.com/office/drawing/2014/main" id="{FBC10629-CBA3-4A00-A072-914DCC40FDA0}"/>
              </a:ext>
            </a:extLst>
          </p:cNvPr>
          <p:cNvGraphicFramePr>
            <a:graphicFrameLocks/>
          </p:cNvGraphicFramePr>
          <p:nvPr/>
        </p:nvGraphicFramePr>
        <p:xfrm>
          <a:off x="7026612" y="3158928"/>
          <a:ext cx="869434" cy="768924"/>
        </p:xfrm>
        <a:graphic>
          <a:graphicData uri="http://schemas.openxmlformats.org/drawingml/2006/table">
            <a:tbl>
              <a:tblPr firstRow="1" bandRow="1">
                <a:tableStyleId>{5940675A-B579-460E-94D1-54222C63F5DA}</a:tableStyleId>
              </a:tblPr>
              <a:tblGrid>
                <a:gridCol w="289811">
                  <a:extLst>
                    <a:ext uri="{9D8B030D-6E8A-4147-A177-3AD203B41FA5}">
                      <a16:colId xmlns:a16="http://schemas.microsoft.com/office/drawing/2014/main" val="2135879280"/>
                    </a:ext>
                  </a:extLst>
                </a:gridCol>
                <a:gridCol w="250414">
                  <a:extLst>
                    <a:ext uri="{9D8B030D-6E8A-4147-A177-3AD203B41FA5}">
                      <a16:colId xmlns:a16="http://schemas.microsoft.com/office/drawing/2014/main" val="658807800"/>
                    </a:ext>
                  </a:extLst>
                </a:gridCol>
                <a:gridCol w="329209">
                  <a:extLst>
                    <a:ext uri="{9D8B030D-6E8A-4147-A177-3AD203B41FA5}">
                      <a16:colId xmlns:a16="http://schemas.microsoft.com/office/drawing/2014/main" val="3844182654"/>
                    </a:ext>
                  </a:extLst>
                </a:gridCol>
              </a:tblGrid>
              <a:tr h="256308">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56308">
                <a:tc>
                  <a:txBody>
                    <a:bodyPr/>
                    <a:lstStyle/>
                    <a:p>
                      <a:r>
                        <a:rPr lang="en-US" sz="1100" dirty="0"/>
                        <a:t>4</a:t>
                      </a:r>
                    </a:p>
                  </a:txBody>
                  <a:tcPr marL="68580" marR="68580" marT="34290" marB="34290"/>
                </a:tc>
                <a:tc>
                  <a:txBody>
                    <a:bodyPr/>
                    <a:lstStyle/>
                    <a:p>
                      <a:endParaRPr lang="en-US" sz="1100" dirty="0"/>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56308">
                <a:tc>
                  <a:txBody>
                    <a:bodyPr/>
                    <a:lstStyle/>
                    <a:p>
                      <a:r>
                        <a:rPr lang="en-US" sz="1100" dirty="0"/>
                        <a:t>7</a:t>
                      </a:r>
                    </a:p>
                  </a:txBody>
                  <a:tcPr marL="68580" marR="68580" marT="34290" marB="34290"/>
                </a:tc>
                <a:tc>
                  <a:txBody>
                    <a:bodyPr/>
                    <a:lstStyle/>
                    <a:p>
                      <a:r>
                        <a:rPr lang="en-US" sz="1100" dirty="0"/>
                        <a:t>6</a:t>
                      </a:r>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21" name="Table 8">
            <a:extLst>
              <a:ext uri="{FF2B5EF4-FFF2-40B4-BE49-F238E27FC236}">
                <a16:creationId xmlns:a16="http://schemas.microsoft.com/office/drawing/2014/main" id="{5B6EB841-F7E1-4406-BC7A-74B0B319F454}"/>
              </a:ext>
            </a:extLst>
          </p:cNvPr>
          <p:cNvGraphicFramePr>
            <a:graphicFrameLocks/>
          </p:cNvGraphicFramePr>
          <p:nvPr/>
        </p:nvGraphicFramePr>
        <p:xfrm>
          <a:off x="8092773" y="3155482"/>
          <a:ext cx="869434" cy="768924"/>
        </p:xfrm>
        <a:graphic>
          <a:graphicData uri="http://schemas.openxmlformats.org/drawingml/2006/table">
            <a:tbl>
              <a:tblPr firstRow="1" bandRow="1">
                <a:tableStyleId>{5940675A-B579-460E-94D1-54222C63F5DA}</a:tableStyleId>
              </a:tblPr>
              <a:tblGrid>
                <a:gridCol w="289811">
                  <a:extLst>
                    <a:ext uri="{9D8B030D-6E8A-4147-A177-3AD203B41FA5}">
                      <a16:colId xmlns:a16="http://schemas.microsoft.com/office/drawing/2014/main" val="2135879280"/>
                    </a:ext>
                  </a:extLst>
                </a:gridCol>
                <a:gridCol w="250414">
                  <a:extLst>
                    <a:ext uri="{9D8B030D-6E8A-4147-A177-3AD203B41FA5}">
                      <a16:colId xmlns:a16="http://schemas.microsoft.com/office/drawing/2014/main" val="658807800"/>
                    </a:ext>
                  </a:extLst>
                </a:gridCol>
                <a:gridCol w="329209">
                  <a:extLst>
                    <a:ext uri="{9D8B030D-6E8A-4147-A177-3AD203B41FA5}">
                      <a16:colId xmlns:a16="http://schemas.microsoft.com/office/drawing/2014/main" val="3844182654"/>
                    </a:ext>
                  </a:extLst>
                </a:gridCol>
              </a:tblGrid>
              <a:tr h="256308">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56308">
                <a:tc>
                  <a:txBody>
                    <a:bodyPr/>
                    <a:lstStyle/>
                    <a:p>
                      <a:r>
                        <a:rPr lang="en-US" sz="1100" dirty="0"/>
                        <a:t>4</a:t>
                      </a:r>
                    </a:p>
                  </a:txBody>
                  <a:tcPr marL="68580" marR="68580" marT="34290" marB="34290"/>
                </a:tc>
                <a:tc>
                  <a:txBody>
                    <a:bodyPr/>
                    <a:lstStyle/>
                    <a:p>
                      <a:r>
                        <a:rPr lang="en-US" sz="1100" dirty="0"/>
                        <a:t>6</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56308">
                <a:tc>
                  <a:txBody>
                    <a:bodyPr/>
                    <a:lstStyle/>
                    <a:p>
                      <a:r>
                        <a:rPr lang="en-US" sz="1100" dirty="0"/>
                        <a:t>7</a:t>
                      </a:r>
                    </a:p>
                  </a:txBody>
                  <a:tcPr marL="68580" marR="68580" marT="34290" marB="34290"/>
                </a:tc>
                <a:tc>
                  <a:txBody>
                    <a:bodyPr/>
                    <a:lstStyle/>
                    <a:p>
                      <a:endParaRPr lang="en-US" sz="1100" dirty="0"/>
                    </a:p>
                  </a:txBody>
                  <a:tcPr marL="68580" marR="68580" marT="34290" marB="34290"/>
                </a:tc>
                <a:tc>
                  <a:txBody>
                    <a:bodyPr/>
                    <a:lstStyle/>
                    <a:p>
                      <a:r>
                        <a:rPr lang="en-US" sz="1100" dirty="0"/>
                        <a:t>5</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22" name="Table 8">
            <a:extLst>
              <a:ext uri="{FF2B5EF4-FFF2-40B4-BE49-F238E27FC236}">
                <a16:creationId xmlns:a16="http://schemas.microsoft.com/office/drawing/2014/main" id="{30FBF395-71F0-4972-9F48-CA12824CC24E}"/>
              </a:ext>
            </a:extLst>
          </p:cNvPr>
          <p:cNvGraphicFramePr>
            <a:graphicFrameLocks/>
          </p:cNvGraphicFramePr>
          <p:nvPr>
            <p:extLst>
              <p:ext uri="{D42A27DB-BD31-4B8C-83A1-F6EECF244321}">
                <p14:modId xmlns:p14="http://schemas.microsoft.com/office/powerpoint/2010/main" val="2603284065"/>
              </p:ext>
            </p:extLst>
          </p:nvPr>
        </p:nvGraphicFramePr>
        <p:xfrm>
          <a:off x="4692863" y="4116431"/>
          <a:ext cx="1142194" cy="738303"/>
        </p:xfrm>
        <a:graphic>
          <a:graphicData uri="http://schemas.openxmlformats.org/drawingml/2006/table">
            <a:tbl>
              <a:tblPr firstRow="1" bandRow="1">
                <a:tableStyleId>{5940675A-B579-460E-94D1-54222C63F5DA}</a:tableStyleId>
              </a:tblPr>
              <a:tblGrid>
                <a:gridCol w="380731">
                  <a:extLst>
                    <a:ext uri="{9D8B030D-6E8A-4147-A177-3AD203B41FA5}">
                      <a16:colId xmlns:a16="http://schemas.microsoft.com/office/drawing/2014/main" val="2135879280"/>
                    </a:ext>
                  </a:extLst>
                </a:gridCol>
                <a:gridCol w="328974">
                  <a:extLst>
                    <a:ext uri="{9D8B030D-6E8A-4147-A177-3AD203B41FA5}">
                      <a16:colId xmlns:a16="http://schemas.microsoft.com/office/drawing/2014/main" val="658807800"/>
                    </a:ext>
                  </a:extLst>
                </a:gridCol>
                <a:gridCol w="432489">
                  <a:extLst>
                    <a:ext uri="{9D8B030D-6E8A-4147-A177-3AD203B41FA5}">
                      <a16:colId xmlns:a16="http://schemas.microsoft.com/office/drawing/2014/main" val="3844182654"/>
                    </a:ext>
                  </a:extLst>
                </a:gridCol>
              </a:tblGrid>
              <a:tr h="246101">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46101">
                <a:tc>
                  <a:txBody>
                    <a:bodyPr/>
                    <a:lstStyle/>
                    <a:p>
                      <a:r>
                        <a:rPr lang="en-US" sz="1100" dirty="0"/>
                        <a:t>4</a:t>
                      </a:r>
                    </a:p>
                  </a:txBody>
                  <a:tcPr marL="68580" marR="68580" marT="34290" marB="34290"/>
                </a:tc>
                <a:tc>
                  <a:txBody>
                    <a:bodyPr/>
                    <a:lstStyle/>
                    <a:p>
                      <a:r>
                        <a:rPr lang="en-US" sz="1100" dirty="0"/>
                        <a:t>6</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1301400924"/>
                  </a:ext>
                </a:extLst>
              </a:tr>
              <a:tr h="246101">
                <a:tc>
                  <a:txBody>
                    <a:bodyPr/>
                    <a:lstStyle/>
                    <a:p>
                      <a:r>
                        <a:rPr lang="en-US" sz="1100" dirty="0"/>
                        <a:t>7</a:t>
                      </a:r>
                    </a:p>
                  </a:txBody>
                  <a:tcPr marL="68580" marR="68580" marT="34290" marB="34290"/>
                </a:tc>
                <a:tc>
                  <a:txBody>
                    <a:bodyPr/>
                    <a:lstStyle/>
                    <a:p>
                      <a:r>
                        <a:rPr lang="en-US" sz="1100" dirty="0"/>
                        <a:t>5</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23" name="Table 8">
            <a:extLst>
              <a:ext uri="{FF2B5EF4-FFF2-40B4-BE49-F238E27FC236}">
                <a16:creationId xmlns:a16="http://schemas.microsoft.com/office/drawing/2014/main" id="{B7D2994B-C659-4658-970C-6908B1F1868A}"/>
              </a:ext>
            </a:extLst>
          </p:cNvPr>
          <p:cNvGraphicFramePr>
            <a:graphicFrameLocks/>
          </p:cNvGraphicFramePr>
          <p:nvPr/>
        </p:nvGraphicFramePr>
        <p:xfrm>
          <a:off x="5996117" y="4070990"/>
          <a:ext cx="869434" cy="768924"/>
        </p:xfrm>
        <a:graphic>
          <a:graphicData uri="http://schemas.openxmlformats.org/drawingml/2006/table">
            <a:tbl>
              <a:tblPr firstRow="1" bandRow="1">
                <a:tableStyleId>{5940675A-B579-460E-94D1-54222C63F5DA}</a:tableStyleId>
              </a:tblPr>
              <a:tblGrid>
                <a:gridCol w="289811">
                  <a:extLst>
                    <a:ext uri="{9D8B030D-6E8A-4147-A177-3AD203B41FA5}">
                      <a16:colId xmlns:a16="http://schemas.microsoft.com/office/drawing/2014/main" val="2135879280"/>
                    </a:ext>
                  </a:extLst>
                </a:gridCol>
                <a:gridCol w="250414">
                  <a:extLst>
                    <a:ext uri="{9D8B030D-6E8A-4147-A177-3AD203B41FA5}">
                      <a16:colId xmlns:a16="http://schemas.microsoft.com/office/drawing/2014/main" val="658807800"/>
                    </a:ext>
                  </a:extLst>
                </a:gridCol>
                <a:gridCol w="329209">
                  <a:extLst>
                    <a:ext uri="{9D8B030D-6E8A-4147-A177-3AD203B41FA5}">
                      <a16:colId xmlns:a16="http://schemas.microsoft.com/office/drawing/2014/main" val="3844182654"/>
                    </a:ext>
                  </a:extLst>
                </a:gridCol>
              </a:tblGrid>
              <a:tr h="256308">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r>
                        <a:rPr lang="en-US" sz="1100" dirty="0"/>
                        <a:t>8</a:t>
                      </a:r>
                    </a:p>
                  </a:txBody>
                  <a:tcPr marL="68580" marR="68580" marT="34290" marB="34290"/>
                </a:tc>
                <a:extLst>
                  <a:ext uri="{0D108BD9-81ED-4DB2-BD59-A6C34878D82A}">
                    <a16:rowId xmlns:a16="http://schemas.microsoft.com/office/drawing/2014/main" val="281488813"/>
                  </a:ext>
                </a:extLst>
              </a:tr>
              <a:tr h="256308">
                <a:tc>
                  <a:txBody>
                    <a:bodyPr/>
                    <a:lstStyle/>
                    <a:p>
                      <a:r>
                        <a:rPr lang="en-US" sz="1100" dirty="0"/>
                        <a:t>4</a:t>
                      </a:r>
                    </a:p>
                  </a:txBody>
                  <a:tcPr marL="68580" marR="68580" marT="34290" marB="34290"/>
                </a:tc>
                <a:tc>
                  <a:txBody>
                    <a:bodyPr/>
                    <a:lstStyle/>
                    <a:p>
                      <a:r>
                        <a:rPr lang="en-US" sz="1100" dirty="0"/>
                        <a:t>6</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1301400924"/>
                  </a:ext>
                </a:extLst>
              </a:tr>
              <a:tr h="256308">
                <a:tc>
                  <a:txBody>
                    <a:bodyPr/>
                    <a:lstStyle/>
                    <a:p>
                      <a:r>
                        <a:rPr lang="en-US" sz="1100" dirty="0"/>
                        <a:t>7</a:t>
                      </a:r>
                    </a:p>
                  </a:txBody>
                  <a:tcPr marL="68580" marR="68580" marT="34290" marB="34290"/>
                </a:tc>
                <a:tc>
                  <a:txBody>
                    <a:bodyPr/>
                    <a:lstStyle/>
                    <a:p>
                      <a:r>
                        <a:rPr lang="en-US" sz="1100" dirty="0"/>
                        <a:t>5</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4094040300"/>
                  </a:ext>
                </a:extLst>
              </a:tr>
            </a:tbl>
          </a:graphicData>
        </a:graphic>
      </p:graphicFrame>
      <p:graphicFrame>
        <p:nvGraphicFramePr>
          <p:cNvPr id="24" name="Table 8">
            <a:extLst>
              <a:ext uri="{FF2B5EF4-FFF2-40B4-BE49-F238E27FC236}">
                <a16:creationId xmlns:a16="http://schemas.microsoft.com/office/drawing/2014/main" id="{A3E2D071-61A2-4F19-9EAE-58860E7FD039}"/>
              </a:ext>
            </a:extLst>
          </p:cNvPr>
          <p:cNvGraphicFramePr>
            <a:graphicFrameLocks/>
          </p:cNvGraphicFramePr>
          <p:nvPr/>
        </p:nvGraphicFramePr>
        <p:xfrm>
          <a:off x="7026612" y="4049243"/>
          <a:ext cx="869434" cy="768924"/>
        </p:xfrm>
        <a:graphic>
          <a:graphicData uri="http://schemas.openxmlformats.org/drawingml/2006/table">
            <a:tbl>
              <a:tblPr firstRow="1" bandRow="1">
                <a:tableStyleId>{5940675A-B579-460E-94D1-54222C63F5DA}</a:tableStyleId>
              </a:tblPr>
              <a:tblGrid>
                <a:gridCol w="289811">
                  <a:extLst>
                    <a:ext uri="{9D8B030D-6E8A-4147-A177-3AD203B41FA5}">
                      <a16:colId xmlns:a16="http://schemas.microsoft.com/office/drawing/2014/main" val="2135879280"/>
                    </a:ext>
                  </a:extLst>
                </a:gridCol>
                <a:gridCol w="250414">
                  <a:extLst>
                    <a:ext uri="{9D8B030D-6E8A-4147-A177-3AD203B41FA5}">
                      <a16:colId xmlns:a16="http://schemas.microsoft.com/office/drawing/2014/main" val="658807800"/>
                    </a:ext>
                  </a:extLst>
                </a:gridCol>
                <a:gridCol w="329209">
                  <a:extLst>
                    <a:ext uri="{9D8B030D-6E8A-4147-A177-3AD203B41FA5}">
                      <a16:colId xmlns:a16="http://schemas.microsoft.com/office/drawing/2014/main" val="3844182654"/>
                    </a:ext>
                  </a:extLst>
                </a:gridCol>
              </a:tblGrid>
              <a:tr h="256308">
                <a:tc>
                  <a:txBody>
                    <a:bodyPr/>
                    <a:lstStyle/>
                    <a:p>
                      <a:r>
                        <a:rPr lang="en-US" sz="1100" dirty="0"/>
                        <a:t>1</a:t>
                      </a:r>
                    </a:p>
                  </a:txBody>
                  <a:tcPr marL="68580" marR="68580" marT="34290" marB="34290"/>
                </a:tc>
                <a:tc>
                  <a:txBody>
                    <a:bodyPr/>
                    <a:lstStyle/>
                    <a:p>
                      <a:r>
                        <a:rPr lang="en-US" sz="1100" dirty="0"/>
                        <a:t>2</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281488813"/>
                  </a:ext>
                </a:extLst>
              </a:tr>
              <a:tr h="256308">
                <a:tc>
                  <a:txBody>
                    <a:bodyPr/>
                    <a:lstStyle/>
                    <a:p>
                      <a:r>
                        <a:rPr lang="en-US" sz="1100" dirty="0"/>
                        <a:t>4</a:t>
                      </a:r>
                    </a:p>
                  </a:txBody>
                  <a:tcPr marL="68580" marR="68580" marT="34290" marB="34290"/>
                </a:tc>
                <a:tc>
                  <a:txBody>
                    <a:bodyPr/>
                    <a:lstStyle/>
                    <a:p>
                      <a:r>
                        <a:rPr lang="en-US" sz="1100" dirty="0"/>
                        <a:t>6</a:t>
                      </a:r>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1301400924"/>
                  </a:ext>
                </a:extLst>
              </a:tr>
              <a:tr h="256308">
                <a:tc>
                  <a:txBody>
                    <a:bodyPr/>
                    <a:lstStyle/>
                    <a:p>
                      <a:r>
                        <a:rPr lang="en-US" sz="1100" dirty="0"/>
                        <a:t>7</a:t>
                      </a:r>
                    </a:p>
                  </a:txBody>
                  <a:tcPr marL="68580" marR="68580" marT="34290" marB="34290"/>
                </a:tc>
                <a:tc>
                  <a:txBody>
                    <a:bodyPr/>
                    <a:lstStyle/>
                    <a:p>
                      <a:r>
                        <a:rPr lang="en-US" sz="1100" dirty="0"/>
                        <a:t>5</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4094040300"/>
                  </a:ext>
                </a:extLst>
              </a:tr>
            </a:tbl>
          </a:graphicData>
        </a:graphic>
      </p:graphicFrame>
    </p:spTree>
    <p:extLst>
      <p:ext uri="{BB962C8B-B14F-4D97-AF65-F5344CB8AC3E}">
        <p14:creationId xmlns:p14="http://schemas.microsoft.com/office/powerpoint/2010/main" val="2976392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AB67CB-F9EC-4478-9886-C026EE1A2567}"/>
              </a:ext>
            </a:extLst>
          </p:cNvPr>
          <p:cNvSpPr>
            <a:spLocks noGrp="1"/>
          </p:cNvSpPr>
          <p:nvPr>
            <p:ph type="title"/>
          </p:nvPr>
        </p:nvSpPr>
        <p:spPr>
          <a:xfrm>
            <a:off x="457200" y="274638"/>
            <a:ext cx="8229600" cy="868362"/>
          </a:xfrm>
        </p:spPr>
        <p:txBody>
          <a:bodyPr/>
          <a:lstStyle/>
          <a:p>
            <a:r>
              <a:rPr lang="en-US" dirty="0"/>
              <a:t>Problem Characteristics</a:t>
            </a:r>
          </a:p>
        </p:txBody>
      </p:sp>
      <p:sp>
        <p:nvSpPr>
          <p:cNvPr id="7" name="Content Placeholder 6">
            <a:extLst>
              <a:ext uri="{FF2B5EF4-FFF2-40B4-BE49-F238E27FC236}">
                <a16:creationId xmlns:a16="http://schemas.microsoft.com/office/drawing/2014/main" id="{FE71ED8F-DAF5-451A-A2C2-C3D288AC40B5}"/>
              </a:ext>
            </a:extLst>
          </p:cNvPr>
          <p:cNvSpPr>
            <a:spLocks noGrp="1"/>
          </p:cNvSpPr>
          <p:nvPr>
            <p:ph idx="4294967295"/>
          </p:nvPr>
        </p:nvSpPr>
        <p:spPr>
          <a:xfrm>
            <a:off x="457200" y="1247775"/>
            <a:ext cx="8229600" cy="4525963"/>
          </a:xfrm>
        </p:spPr>
        <p:txBody>
          <a:bodyPr>
            <a:normAutofit fontScale="62500" lnSpcReduction="20000"/>
          </a:bodyPr>
          <a:lstStyle/>
          <a:p>
            <a:pPr>
              <a:spcBef>
                <a:spcPts val="0"/>
              </a:spcBef>
            </a:pPr>
            <a:r>
              <a:rPr lang="en-US" b="1" dirty="0">
                <a:solidFill>
                  <a:srgbClr val="000000"/>
                </a:solidFill>
                <a:latin typeface="Times New Roman" panose="02020603050405020304" pitchFamily="18" charset="0"/>
              </a:rPr>
              <a:t>Irrecoverable ( Chess)</a:t>
            </a:r>
            <a:endParaRPr lang="en-US" dirty="0"/>
          </a:p>
          <a:p>
            <a:pPr marL="25400" indent="0" fontAlgn="base">
              <a:spcBef>
                <a:spcPts val="0"/>
              </a:spcBef>
              <a:buNone/>
            </a:pPr>
            <a:r>
              <a:rPr lang="en-US" dirty="0">
                <a:solidFill>
                  <a:srgbClr val="000000"/>
                </a:solidFill>
                <a:latin typeface="Times New Roman" panose="02020603050405020304" pitchFamily="18" charset="0"/>
              </a:rPr>
              <a:t>A stupid move cannot be undone.</a:t>
            </a:r>
          </a:p>
          <a:p>
            <a:pPr marL="25400" indent="0" fontAlgn="base">
              <a:spcBef>
                <a:spcPts val="0"/>
              </a:spcBef>
              <a:buNone/>
            </a:pPr>
            <a:r>
              <a:rPr lang="en-US" dirty="0">
                <a:solidFill>
                  <a:srgbClr val="000000"/>
                </a:solidFill>
                <a:latin typeface="Times New Roman" panose="02020603050405020304" pitchFamily="18" charset="0"/>
              </a:rPr>
              <a:t>Can be solved  by planning process.</a:t>
            </a:r>
          </a:p>
          <a:p>
            <a:pPr marL="365760" indent="0" fontAlgn="base">
              <a:spcBef>
                <a:spcPts val="0"/>
              </a:spcBef>
              <a:buNone/>
            </a:pPr>
            <a:endParaRPr lang="en-US" dirty="0">
              <a:solidFill>
                <a:srgbClr val="000000"/>
              </a:solidFill>
              <a:latin typeface="Times New Roman" panose="02020603050405020304" pitchFamily="18" charset="0"/>
            </a:endParaRPr>
          </a:p>
          <a:p>
            <a:pPr marL="25400" indent="0">
              <a:spcBef>
                <a:spcPts val="0"/>
              </a:spcBef>
              <a:buNone/>
            </a:pPr>
            <a:r>
              <a:rPr lang="en-US" b="1" dirty="0">
                <a:solidFill>
                  <a:srgbClr val="000000"/>
                </a:solidFill>
                <a:latin typeface="Times New Roman" panose="02020603050405020304" pitchFamily="18" charset="0"/>
              </a:rPr>
              <a:t>3. Is the universe predictable?</a:t>
            </a:r>
            <a:endParaRPr lang="en-US" dirty="0"/>
          </a:p>
          <a:p>
            <a:pPr marL="25400" indent="0">
              <a:spcBef>
                <a:spcPts val="0"/>
              </a:spcBef>
              <a:buNone/>
            </a:pPr>
            <a:r>
              <a:rPr lang="en-US" dirty="0">
                <a:solidFill>
                  <a:srgbClr val="000000"/>
                </a:solidFill>
                <a:latin typeface="Times New Roman" panose="02020603050405020304" pitchFamily="18" charset="0"/>
              </a:rPr>
              <a:t>There are two types of problems. Certain outcome and uncertain outcome.</a:t>
            </a:r>
            <a:endParaRPr lang="en-US" dirty="0"/>
          </a:p>
          <a:p>
            <a:pPr>
              <a:spcBef>
                <a:spcPts val="0"/>
              </a:spcBef>
            </a:pPr>
            <a:r>
              <a:rPr lang="en-US" b="1" dirty="0">
                <a:solidFill>
                  <a:srgbClr val="000000"/>
                </a:solidFill>
                <a:latin typeface="Times New Roman" panose="02020603050405020304" pitchFamily="18" charset="0"/>
              </a:rPr>
              <a:t>Certain outcome (8-puzzle problem)</a:t>
            </a:r>
            <a:endParaRPr lang="en-US" dirty="0"/>
          </a:p>
          <a:p>
            <a:pPr marL="25400" indent="0">
              <a:spcBef>
                <a:spcPts val="0"/>
              </a:spcBef>
              <a:buNone/>
            </a:pPr>
            <a:r>
              <a:rPr lang="en-US" dirty="0">
                <a:solidFill>
                  <a:srgbClr val="000000"/>
                </a:solidFill>
                <a:latin typeface="Times New Roman" panose="02020603050405020304" pitchFamily="18" charset="0"/>
              </a:rPr>
              <a:t>Able to plan the entire sequence of moves.</a:t>
            </a:r>
            <a:endParaRPr lang="en-US" dirty="0"/>
          </a:p>
          <a:p>
            <a:pPr>
              <a:spcBef>
                <a:spcPts val="0"/>
              </a:spcBef>
            </a:pPr>
            <a:r>
              <a:rPr lang="en-US" b="1" dirty="0">
                <a:solidFill>
                  <a:srgbClr val="000000"/>
                </a:solidFill>
                <a:latin typeface="Times New Roman" panose="02020603050405020304" pitchFamily="18" charset="0"/>
              </a:rPr>
              <a:t>Uncertain outcome (Bridge game)</a:t>
            </a:r>
            <a:endParaRPr lang="en-US" dirty="0"/>
          </a:p>
          <a:p>
            <a:pPr marL="25400" indent="0" algn="just">
              <a:spcBef>
                <a:spcPts val="0"/>
              </a:spcBef>
              <a:buNone/>
            </a:pPr>
            <a:r>
              <a:rPr lang="en-US" dirty="0">
                <a:solidFill>
                  <a:srgbClr val="000000"/>
                </a:solidFill>
                <a:latin typeface="Times New Roman" panose="02020603050405020304" pitchFamily="18" charset="0"/>
              </a:rPr>
              <a:t>It is not possible to plan the entire sequence of actions. We do not know exactly where all the cards are or what the other players will do on their turns. To overcome this, investigate several plans and use probabilities of the various outcomes to choose a plan that has the highest estimated probability of leading to a good score on the hand.</a:t>
            </a:r>
            <a:endParaRPr lang="en-US" dirty="0"/>
          </a:p>
          <a:p>
            <a:pPr marL="25400" indent="0">
              <a:buNone/>
            </a:pPr>
            <a:br>
              <a:rPr lang="en-US" dirty="0"/>
            </a:br>
            <a:endParaRPr lang="en-US" dirty="0"/>
          </a:p>
        </p:txBody>
      </p:sp>
    </p:spTree>
    <p:extLst>
      <p:ext uri="{BB962C8B-B14F-4D97-AF65-F5344CB8AC3E}">
        <p14:creationId xmlns:p14="http://schemas.microsoft.com/office/powerpoint/2010/main" val="12087771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51AB-D2F1-426C-B363-FC0A04ACA668}"/>
              </a:ext>
            </a:extLst>
          </p:cNvPr>
          <p:cNvSpPr>
            <a:spLocks noGrp="1"/>
          </p:cNvSpPr>
          <p:nvPr>
            <p:ph type="title"/>
          </p:nvPr>
        </p:nvSpPr>
        <p:spPr/>
        <p:txBody>
          <a:bodyPr/>
          <a:lstStyle/>
          <a:p>
            <a:r>
              <a:rPr lang="en-US" dirty="0"/>
              <a:t>Problem Characteristics</a:t>
            </a:r>
          </a:p>
        </p:txBody>
      </p:sp>
      <p:sp>
        <p:nvSpPr>
          <p:cNvPr id="3" name="Content Placeholder 2">
            <a:extLst>
              <a:ext uri="{FF2B5EF4-FFF2-40B4-BE49-F238E27FC236}">
                <a16:creationId xmlns:a16="http://schemas.microsoft.com/office/drawing/2014/main" id="{15A7D786-B94C-4577-AC98-0DD7BEC3304B}"/>
              </a:ext>
            </a:extLst>
          </p:cNvPr>
          <p:cNvSpPr>
            <a:spLocks noGrp="1"/>
          </p:cNvSpPr>
          <p:nvPr>
            <p:ph idx="4294967295"/>
          </p:nvPr>
        </p:nvSpPr>
        <p:spPr>
          <a:xfrm>
            <a:off x="342900" y="1619250"/>
            <a:ext cx="7886700" cy="4506913"/>
          </a:xfrm>
        </p:spPr>
        <p:txBody>
          <a:bodyPr>
            <a:normAutofit lnSpcReduction="10000"/>
          </a:bodyPr>
          <a:lstStyle/>
          <a:p>
            <a:pPr marL="25400" indent="0" algn="just">
              <a:spcBef>
                <a:spcPts val="0"/>
              </a:spcBef>
              <a:buNone/>
            </a:pPr>
            <a:r>
              <a:rPr lang="en-US" sz="1350" b="1" dirty="0">
                <a:solidFill>
                  <a:srgbClr val="000000"/>
                </a:solidFill>
                <a:latin typeface="Times New Roman" panose="02020603050405020304" pitchFamily="18" charset="0"/>
              </a:rPr>
              <a:t>4. </a:t>
            </a:r>
            <a:r>
              <a:rPr lang="en-US" sz="1800" b="1" dirty="0">
                <a:solidFill>
                  <a:srgbClr val="000000"/>
                </a:solidFill>
                <a:latin typeface="Times New Roman" panose="02020603050405020304" pitchFamily="18" charset="0"/>
              </a:rPr>
              <a:t>Is a good solution absolute or relative?</a:t>
            </a:r>
            <a:endParaRPr lang="en-US" sz="1800" b="0" dirty="0">
              <a:effectLst/>
            </a:endParaRPr>
          </a:p>
          <a:p>
            <a:pPr marL="25400" indent="0" algn="just">
              <a:spcBef>
                <a:spcPts val="0"/>
              </a:spcBef>
              <a:buNone/>
            </a:pPr>
            <a:r>
              <a:rPr lang="en-US" sz="1800" dirty="0">
                <a:solidFill>
                  <a:srgbClr val="000000"/>
                </a:solidFill>
                <a:latin typeface="Times New Roman" panose="02020603050405020304" pitchFamily="18" charset="0"/>
              </a:rPr>
              <a:t>There are two types of problems</a:t>
            </a:r>
            <a:endParaRPr lang="en-US" sz="1800" b="0" dirty="0">
              <a:effectLst/>
            </a:endParaRPr>
          </a:p>
          <a:p>
            <a:pPr marL="25400" indent="0" algn="just" fontAlgn="base">
              <a:spcBef>
                <a:spcPts val="0"/>
              </a:spcBef>
              <a:buNone/>
            </a:pPr>
            <a:r>
              <a:rPr lang="en-US" sz="1800" dirty="0">
                <a:solidFill>
                  <a:srgbClr val="000000"/>
                </a:solidFill>
                <a:latin typeface="Times New Roman" panose="02020603050405020304" pitchFamily="18" charset="0"/>
              </a:rPr>
              <a:t>Any path problem</a:t>
            </a:r>
          </a:p>
          <a:p>
            <a:pPr marL="25400" indent="0" algn="just" fontAlgn="base">
              <a:spcBef>
                <a:spcPts val="0"/>
              </a:spcBef>
              <a:buNone/>
            </a:pPr>
            <a:r>
              <a:rPr lang="en-US" sz="1800" dirty="0">
                <a:solidFill>
                  <a:srgbClr val="000000"/>
                </a:solidFill>
                <a:latin typeface="Times New Roman" panose="02020603050405020304" pitchFamily="18" charset="0"/>
              </a:rPr>
              <a:t>Best path problem</a:t>
            </a:r>
          </a:p>
          <a:p>
            <a:pPr marL="25400" indent="0" algn="just">
              <a:spcBef>
                <a:spcPts val="0"/>
              </a:spcBef>
              <a:buNone/>
            </a:pPr>
            <a:r>
              <a:rPr lang="en-US" sz="1800" b="1" dirty="0">
                <a:solidFill>
                  <a:srgbClr val="000000"/>
                </a:solidFill>
                <a:latin typeface="Times New Roman" panose="02020603050405020304" pitchFamily="18" charset="0"/>
              </a:rPr>
              <a:t>Any path problem</a:t>
            </a:r>
            <a:endParaRPr lang="en-US" sz="1800" b="0" dirty="0">
              <a:effectLst/>
            </a:endParaRPr>
          </a:p>
          <a:p>
            <a:pPr marL="25400" indent="0" algn="just" fontAlgn="base">
              <a:spcBef>
                <a:spcPts val="0"/>
              </a:spcBef>
              <a:buNone/>
            </a:pPr>
            <a:r>
              <a:rPr lang="en-US" sz="1800" dirty="0">
                <a:solidFill>
                  <a:srgbClr val="000000"/>
                </a:solidFill>
                <a:latin typeface="Times New Roman" panose="02020603050405020304" pitchFamily="18" charset="0"/>
              </a:rPr>
              <a:t>Any path problems can often be solved in a reasonable amount of time by using heuristics that suggest good paths to explore. </a:t>
            </a:r>
          </a:p>
          <a:p>
            <a:pPr marL="25400" indent="0" algn="just" fontAlgn="base">
              <a:spcBef>
                <a:spcPts val="0"/>
              </a:spcBef>
              <a:buNone/>
            </a:pPr>
            <a:r>
              <a:rPr lang="en-US" sz="1800" dirty="0">
                <a:solidFill>
                  <a:srgbClr val="000000"/>
                </a:solidFill>
                <a:latin typeface="Times New Roman" panose="02020603050405020304" pitchFamily="18" charset="0"/>
              </a:rPr>
              <a:t>Consider a problem of answering questions based on the database of simple facts.</a:t>
            </a:r>
          </a:p>
          <a:p>
            <a:pPr marL="254000" indent="0" algn="just">
              <a:spcBef>
                <a:spcPts val="0"/>
              </a:spcBef>
              <a:buNone/>
            </a:pPr>
            <a:r>
              <a:rPr lang="en-US" sz="1800" b="1" dirty="0">
                <a:solidFill>
                  <a:srgbClr val="000000"/>
                </a:solidFill>
                <a:latin typeface="Times New Roman" panose="02020603050405020304" pitchFamily="18" charset="0"/>
              </a:rPr>
              <a:t>1. Marcus was a man.</a:t>
            </a:r>
            <a:endParaRPr lang="en-US" sz="1800" b="0" dirty="0">
              <a:effectLst/>
            </a:endParaRPr>
          </a:p>
          <a:p>
            <a:pPr marL="254000" indent="0" algn="just">
              <a:spcBef>
                <a:spcPts val="0"/>
              </a:spcBef>
              <a:buNone/>
            </a:pPr>
            <a:r>
              <a:rPr lang="en-US" sz="1800" b="1" dirty="0">
                <a:solidFill>
                  <a:srgbClr val="000000"/>
                </a:solidFill>
                <a:latin typeface="Times New Roman" panose="02020603050405020304" pitchFamily="18" charset="0"/>
              </a:rPr>
              <a:t>2. Marcus was a Pompeian.</a:t>
            </a:r>
            <a:endParaRPr lang="en-US" sz="1800" b="0" dirty="0">
              <a:effectLst/>
            </a:endParaRPr>
          </a:p>
          <a:p>
            <a:pPr marL="254000" indent="0" algn="just">
              <a:spcBef>
                <a:spcPts val="0"/>
              </a:spcBef>
              <a:buNone/>
            </a:pPr>
            <a:r>
              <a:rPr lang="en-US" sz="1800" b="1" dirty="0">
                <a:solidFill>
                  <a:srgbClr val="000000"/>
                </a:solidFill>
                <a:latin typeface="Times New Roman" panose="02020603050405020304" pitchFamily="18" charset="0"/>
              </a:rPr>
              <a:t>3. Marcus was born in 40AD.</a:t>
            </a:r>
            <a:endParaRPr lang="en-US" sz="1800" b="0" dirty="0">
              <a:effectLst/>
            </a:endParaRPr>
          </a:p>
          <a:p>
            <a:pPr marL="254000" indent="0" algn="just">
              <a:spcBef>
                <a:spcPts val="0"/>
              </a:spcBef>
              <a:buNone/>
            </a:pPr>
            <a:r>
              <a:rPr lang="en-US" sz="1800" b="1" dirty="0">
                <a:solidFill>
                  <a:srgbClr val="000000"/>
                </a:solidFill>
                <a:latin typeface="Times New Roman" panose="02020603050405020304" pitchFamily="18" charset="0"/>
              </a:rPr>
              <a:t>4. All men are mortal.</a:t>
            </a:r>
            <a:endParaRPr lang="en-US" sz="1800" b="0" dirty="0">
              <a:effectLst/>
            </a:endParaRPr>
          </a:p>
          <a:p>
            <a:pPr marL="254000" indent="0" algn="just">
              <a:spcBef>
                <a:spcPts val="0"/>
              </a:spcBef>
              <a:buNone/>
            </a:pPr>
            <a:r>
              <a:rPr lang="en-US" sz="1800" b="1" dirty="0">
                <a:solidFill>
                  <a:srgbClr val="000000"/>
                </a:solidFill>
                <a:latin typeface="Times New Roman" panose="02020603050405020304" pitchFamily="18" charset="0"/>
              </a:rPr>
              <a:t>5. All Pompeian died in 79 AD.</a:t>
            </a:r>
            <a:endParaRPr lang="en-US" sz="1800" b="0" dirty="0">
              <a:effectLst/>
            </a:endParaRPr>
          </a:p>
          <a:p>
            <a:pPr marL="254000" indent="0" algn="just">
              <a:spcBef>
                <a:spcPts val="0"/>
              </a:spcBef>
              <a:buNone/>
            </a:pPr>
            <a:r>
              <a:rPr lang="en-US" sz="1800" b="1" dirty="0">
                <a:solidFill>
                  <a:srgbClr val="000000"/>
                </a:solidFill>
                <a:latin typeface="Times New Roman" panose="02020603050405020304" pitchFamily="18" charset="0"/>
              </a:rPr>
              <a:t>6. No mortal lives longer than 150 years.</a:t>
            </a:r>
            <a:endParaRPr lang="en-US" sz="1800" b="0" dirty="0">
              <a:effectLst/>
            </a:endParaRPr>
          </a:p>
          <a:p>
            <a:pPr marL="254000" indent="0" algn="just">
              <a:spcBef>
                <a:spcPts val="0"/>
              </a:spcBef>
              <a:buNone/>
            </a:pPr>
            <a:r>
              <a:rPr lang="en-US" sz="1800" b="1" dirty="0">
                <a:solidFill>
                  <a:srgbClr val="000000"/>
                </a:solidFill>
                <a:latin typeface="Times New Roman" panose="02020603050405020304" pitchFamily="18" charset="0"/>
              </a:rPr>
              <a:t>7. It is now 1991 AD.</a:t>
            </a:r>
            <a:endParaRPr lang="en-US" sz="1800" b="0" dirty="0">
              <a:effectLst/>
            </a:endParaRPr>
          </a:p>
          <a:p>
            <a:pPr marL="25400" indent="0">
              <a:buNone/>
            </a:pPr>
            <a:br>
              <a:rPr lang="en-US" sz="1800" dirty="0"/>
            </a:br>
            <a:endParaRPr lang="en-US" sz="1800" dirty="0"/>
          </a:p>
        </p:txBody>
      </p:sp>
    </p:spTree>
    <p:extLst>
      <p:ext uri="{BB962C8B-B14F-4D97-AF65-F5344CB8AC3E}">
        <p14:creationId xmlns:p14="http://schemas.microsoft.com/office/powerpoint/2010/main" val="37429556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F6E2-E7E5-4EB5-80D0-A49DDB6572D2}"/>
              </a:ext>
            </a:extLst>
          </p:cNvPr>
          <p:cNvSpPr>
            <a:spLocks noGrp="1"/>
          </p:cNvSpPr>
          <p:nvPr>
            <p:ph type="title"/>
          </p:nvPr>
        </p:nvSpPr>
        <p:spPr>
          <a:xfrm>
            <a:off x="457200" y="274638"/>
            <a:ext cx="8229600" cy="687387"/>
          </a:xfrm>
        </p:spPr>
        <p:txBody>
          <a:bodyPr>
            <a:normAutofit fontScale="90000"/>
          </a:bodyPr>
          <a:lstStyle/>
          <a:p>
            <a:r>
              <a:rPr lang="en-US" dirty="0"/>
              <a:t>Problem Characteristics</a:t>
            </a:r>
          </a:p>
        </p:txBody>
      </p:sp>
      <p:sp>
        <p:nvSpPr>
          <p:cNvPr id="5" name="Rectangle 4"/>
          <p:cNvSpPr/>
          <p:nvPr/>
        </p:nvSpPr>
        <p:spPr>
          <a:xfrm>
            <a:off x="600074" y="1184404"/>
            <a:ext cx="8086726" cy="4401205"/>
          </a:xfrm>
          <a:prstGeom prst="rect">
            <a:avLst/>
          </a:prstGeom>
        </p:spPr>
        <p:txBody>
          <a:bodyPr wrap="square">
            <a:spAutoFit/>
          </a:bodyPr>
          <a:lstStyle/>
          <a:p>
            <a:pPr algn="just"/>
            <a:r>
              <a:rPr lang="en-US" dirty="0">
                <a:latin typeface="Times New Roman" panose="02020603050405020304" pitchFamily="18" charset="0"/>
              </a:rPr>
              <a:t>Suppose we ask a question ,</a:t>
            </a:r>
            <a:r>
              <a:rPr lang="en-US" b="1" dirty="0">
                <a:latin typeface="Times New Roman" panose="02020603050405020304" pitchFamily="18" charset="0"/>
              </a:rPr>
              <a:t>”Is Marcus is alive?”. </a:t>
            </a:r>
            <a:r>
              <a:rPr lang="en-US" dirty="0">
                <a:latin typeface="Times New Roman" panose="02020603050405020304" pitchFamily="18" charset="0"/>
              </a:rPr>
              <a:t>From the facts given we can easily derive an answer to the question.</a:t>
            </a:r>
            <a:endParaRPr lang="en-US" dirty="0"/>
          </a:p>
          <a:p>
            <a:pPr marL="914400"/>
            <a:r>
              <a:rPr lang="en-US" dirty="0">
                <a:latin typeface="Times New Roman" panose="02020603050405020304" pitchFamily="18" charset="0"/>
              </a:rPr>
              <a:t>1. Marcus was a man. 1</a:t>
            </a:r>
            <a:endParaRPr lang="en-US" dirty="0"/>
          </a:p>
          <a:p>
            <a:pPr marL="914400"/>
            <a:r>
              <a:rPr lang="en-US" dirty="0">
                <a:latin typeface="Times New Roman" panose="02020603050405020304" pitchFamily="18" charset="0"/>
              </a:rPr>
              <a:t>4. All men are mortal. 4</a:t>
            </a:r>
            <a:endParaRPr lang="en-US" dirty="0"/>
          </a:p>
          <a:p>
            <a:pPr marL="914400"/>
            <a:r>
              <a:rPr lang="en-US" dirty="0">
                <a:latin typeface="Times New Roman" panose="02020603050405020304" pitchFamily="18" charset="0"/>
              </a:rPr>
              <a:t>8. Marcus was a mortal. 1, 4</a:t>
            </a:r>
            <a:endParaRPr lang="en-US" dirty="0"/>
          </a:p>
          <a:p>
            <a:pPr marL="914400"/>
            <a:r>
              <a:rPr lang="en-US" dirty="0">
                <a:latin typeface="Times New Roman" panose="02020603050405020304" pitchFamily="18" charset="0"/>
              </a:rPr>
              <a:t>3. Marcus was born in 40AD. 3</a:t>
            </a:r>
            <a:endParaRPr lang="en-US" dirty="0"/>
          </a:p>
          <a:p>
            <a:pPr marL="914400"/>
            <a:r>
              <a:rPr lang="en-US" dirty="0">
                <a:latin typeface="Times New Roman" panose="02020603050405020304" pitchFamily="18" charset="0"/>
              </a:rPr>
              <a:t>7. It is now 1991 AD. 7</a:t>
            </a:r>
            <a:endParaRPr lang="en-US" dirty="0"/>
          </a:p>
          <a:p>
            <a:r>
              <a:rPr lang="en-US" dirty="0">
                <a:latin typeface="Times New Roman" panose="02020603050405020304" pitchFamily="18" charset="0"/>
              </a:rPr>
              <a:t>               9. Marcus age is 1951 years. 3, 7</a:t>
            </a:r>
            <a:endParaRPr lang="en-US" dirty="0"/>
          </a:p>
          <a:p>
            <a:pPr marL="914400"/>
            <a:r>
              <a:rPr lang="en-US" dirty="0">
                <a:latin typeface="Times New Roman" panose="02020603050405020304" pitchFamily="18" charset="0"/>
              </a:rPr>
              <a:t>6. No mortal lives longer than 150 years. 6</a:t>
            </a:r>
            <a:endParaRPr lang="en-US" dirty="0"/>
          </a:p>
          <a:p>
            <a:r>
              <a:rPr lang="en-US" dirty="0">
                <a:latin typeface="Times New Roman" panose="02020603050405020304" pitchFamily="18" charset="0"/>
              </a:rPr>
              <a:t>              10. Marcus was dead 6.8.9</a:t>
            </a:r>
            <a:endParaRPr lang="en-US" dirty="0"/>
          </a:p>
          <a:p>
            <a:pPr algn="ctr"/>
            <a:r>
              <a:rPr lang="en-US" dirty="0">
                <a:latin typeface="Times New Roman" panose="02020603050405020304" pitchFamily="18" charset="0"/>
              </a:rPr>
              <a:t>OR</a:t>
            </a:r>
            <a:endParaRPr lang="en-US" dirty="0"/>
          </a:p>
          <a:p>
            <a:pPr marL="914400" algn="just"/>
            <a:br>
              <a:rPr lang="en-US" dirty="0"/>
            </a:br>
            <a:r>
              <a:rPr lang="en-US" dirty="0">
                <a:latin typeface="Times New Roman" panose="02020603050405020304" pitchFamily="18" charset="0"/>
              </a:rPr>
              <a:t>7. It is now 1991 AD. 7</a:t>
            </a:r>
            <a:endParaRPr lang="en-US" dirty="0"/>
          </a:p>
          <a:p>
            <a:pPr marL="914400" algn="just"/>
            <a:r>
              <a:rPr lang="en-US" dirty="0">
                <a:latin typeface="Times New Roman" panose="02020603050405020304" pitchFamily="18" charset="0"/>
              </a:rPr>
              <a:t>5. All Pompeian died in 79 AD. 5</a:t>
            </a:r>
            <a:endParaRPr lang="en-US" dirty="0"/>
          </a:p>
          <a:p>
            <a:pPr algn="just"/>
            <a:r>
              <a:rPr lang="en-US" dirty="0">
                <a:latin typeface="Times New Roman" panose="02020603050405020304" pitchFamily="18" charset="0"/>
              </a:rPr>
              <a:t>                 11. All Pompeian are dead now. 7, 5 </a:t>
            </a:r>
            <a:endParaRPr lang="en-US" dirty="0"/>
          </a:p>
          <a:p>
            <a:pPr marL="914400" algn="just"/>
            <a:r>
              <a:rPr lang="en-US" dirty="0">
                <a:latin typeface="Times New Roman" panose="02020603050405020304" pitchFamily="18" charset="0"/>
              </a:rPr>
              <a:t> 2. Marcus was a Pompeian. 2</a:t>
            </a:r>
            <a:endParaRPr lang="en-US" dirty="0"/>
          </a:p>
          <a:p>
            <a:pPr marL="457200" indent="457200" algn="just"/>
            <a:r>
              <a:rPr lang="en-US" dirty="0">
                <a:latin typeface="Times New Roman" panose="02020603050405020304" pitchFamily="18" charset="0"/>
              </a:rPr>
              <a:t>10. Marcus was dead 11, 2</a:t>
            </a:r>
            <a:endParaRPr lang="en-US" dirty="0"/>
          </a:p>
          <a:p>
            <a:pPr algn="just"/>
            <a:br>
              <a:rPr lang="en-US" dirty="0"/>
            </a:br>
            <a:r>
              <a:rPr lang="en-US" b="1" dirty="0">
                <a:latin typeface="Times New Roman" panose="02020603050405020304" pitchFamily="18" charset="0"/>
              </a:rPr>
              <a:t>Either of two reasoning paths will lead to the answer. We need to find only the answer to the question. No need to go back and see if some other path might also lead to a solution.</a:t>
            </a:r>
            <a:endParaRPr lang="en-US" b="1" dirty="0"/>
          </a:p>
        </p:txBody>
      </p:sp>
    </p:spTree>
    <p:extLst>
      <p:ext uri="{BB962C8B-B14F-4D97-AF65-F5344CB8AC3E}">
        <p14:creationId xmlns:p14="http://schemas.microsoft.com/office/powerpoint/2010/main" val="3900515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5B17-0BC6-4E28-B50D-B6144068ECB8}"/>
              </a:ext>
            </a:extLst>
          </p:cNvPr>
          <p:cNvSpPr>
            <a:spLocks noGrp="1"/>
          </p:cNvSpPr>
          <p:nvPr>
            <p:ph type="title"/>
          </p:nvPr>
        </p:nvSpPr>
        <p:spPr>
          <a:xfrm>
            <a:off x="457200" y="246063"/>
            <a:ext cx="8229600" cy="1143000"/>
          </a:xfrm>
        </p:spPr>
        <p:txBody>
          <a:bodyPr/>
          <a:lstStyle/>
          <a:p>
            <a:r>
              <a:rPr lang="en-US" dirty="0"/>
              <a:t>Problem Characteristics</a:t>
            </a:r>
          </a:p>
        </p:txBody>
      </p:sp>
      <p:sp>
        <p:nvSpPr>
          <p:cNvPr id="3" name="Content Placeholder 2">
            <a:extLst>
              <a:ext uri="{FF2B5EF4-FFF2-40B4-BE49-F238E27FC236}">
                <a16:creationId xmlns:a16="http://schemas.microsoft.com/office/drawing/2014/main" id="{C27BDE97-76EC-421B-AE4A-3608DA780931}"/>
              </a:ext>
            </a:extLst>
          </p:cNvPr>
          <p:cNvSpPr>
            <a:spLocks noGrp="1"/>
          </p:cNvSpPr>
          <p:nvPr>
            <p:ph idx="4294967295"/>
          </p:nvPr>
        </p:nvSpPr>
        <p:spPr>
          <a:xfrm>
            <a:off x="886605" y="1566387"/>
            <a:ext cx="8029575" cy="1063625"/>
          </a:xfrm>
        </p:spPr>
        <p:txBody>
          <a:bodyPr>
            <a:noAutofit/>
          </a:bodyPr>
          <a:lstStyle/>
          <a:p>
            <a:pPr marL="25400" indent="0" algn="just">
              <a:spcBef>
                <a:spcPts val="0"/>
              </a:spcBef>
              <a:buNone/>
            </a:pPr>
            <a:r>
              <a:rPr lang="en-US" sz="2000" b="1" dirty="0">
                <a:solidFill>
                  <a:srgbClr val="000000"/>
                </a:solidFill>
                <a:latin typeface="Times New Roman" panose="02020603050405020304" pitchFamily="18" charset="0"/>
              </a:rPr>
              <a:t>Best path problem</a:t>
            </a:r>
            <a:endParaRPr lang="en-US" sz="2000" b="0" dirty="0">
              <a:effectLst/>
            </a:endParaRPr>
          </a:p>
          <a:p>
            <a:pPr algn="just">
              <a:spcBef>
                <a:spcPts val="0"/>
              </a:spcBef>
            </a:pPr>
            <a:r>
              <a:rPr lang="en-US" sz="2000" dirty="0">
                <a:solidFill>
                  <a:srgbClr val="000000"/>
                </a:solidFill>
                <a:latin typeface="Times New Roman" panose="02020603050405020304" pitchFamily="18" charset="0"/>
              </a:rPr>
              <a:t>In travelling salesman problem, our goal is to find the shortest route that visits each city exactly once.</a:t>
            </a:r>
            <a:endParaRPr lang="en-US" sz="2000" b="0" dirty="0">
              <a:effectLst/>
            </a:endParaRPr>
          </a:p>
          <a:p>
            <a:pPr marL="25400" indent="0">
              <a:buNone/>
            </a:pPr>
            <a:br>
              <a:rPr lang="en-US" sz="2000" dirty="0"/>
            </a:br>
            <a:endParaRPr lang="en-US" sz="2000" dirty="0"/>
          </a:p>
        </p:txBody>
      </p:sp>
      <p:pic>
        <p:nvPicPr>
          <p:cNvPr id="1026" name="Picture 2">
            <a:extLst>
              <a:ext uri="{FF2B5EF4-FFF2-40B4-BE49-F238E27FC236}">
                <a16:creationId xmlns:a16="http://schemas.microsoft.com/office/drawing/2014/main" id="{E0A9D71C-78AA-4F14-9CAF-B26AC4D3A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82" y="4150592"/>
            <a:ext cx="4102029" cy="13206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38D9F9-F7C2-46CF-9929-055295A4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151" y="3559811"/>
            <a:ext cx="4102029" cy="230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582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5327-7801-4EFB-878C-777E497A59F9}"/>
              </a:ext>
            </a:extLst>
          </p:cNvPr>
          <p:cNvSpPr>
            <a:spLocks noGrp="1"/>
          </p:cNvSpPr>
          <p:nvPr>
            <p:ph type="title"/>
          </p:nvPr>
        </p:nvSpPr>
        <p:spPr/>
        <p:txBody>
          <a:bodyPr/>
          <a:lstStyle/>
          <a:p>
            <a:r>
              <a:rPr lang="en-US" dirty="0"/>
              <a:t>Problem Characteristics</a:t>
            </a:r>
          </a:p>
        </p:txBody>
      </p:sp>
      <p:sp>
        <p:nvSpPr>
          <p:cNvPr id="3" name="Content Placeholder 2">
            <a:extLst>
              <a:ext uri="{FF2B5EF4-FFF2-40B4-BE49-F238E27FC236}">
                <a16:creationId xmlns:a16="http://schemas.microsoft.com/office/drawing/2014/main" id="{F5F994DF-6ED8-432F-8B92-B5FF02FDA67E}"/>
              </a:ext>
            </a:extLst>
          </p:cNvPr>
          <p:cNvSpPr>
            <a:spLocks noGrp="1"/>
          </p:cNvSpPr>
          <p:nvPr>
            <p:ph idx="4294967295"/>
          </p:nvPr>
        </p:nvSpPr>
        <p:spPr>
          <a:xfrm>
            <a:off x="676274" y="1885950"/>
            <a:ext cx="7553325" cy="3438525"/>
          </a:xfrm>
        </p:spPr>
        <p:txBody>
          <a:bodyPr>
            <a:noAutofit/>
          </a:bodyPr>
          <a:lstStyle/>
          <a:p>
            <a:pPr marL="25400" indent="0" algn="just">
              <a:spcBef>
                <a:spcPts val="0"/>
              </a:spcBef>
              <a:buNone/>
            </a:pPr>
            <a:r>
              <a:rPr lang="en-US" sz="2000" b="1" dirty="0">
                <a:solidFill>
                  <a:srgbClr val="000000"/>
                </a:solidFill>
                <a:latin typeface="Times New Roman" panose="02020603050405020304" pitchFamily="18" charset="0"/>
              </a:rPr>
              <a:t>5. Is the solution a state or path?</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State</a:t>
            </a:r>
            <a:endParaRPr lang="en-US" sz="2000" b="0" dirty="0">
              <a:effectLst/>
            </a:endParaRPr>
          </a:p>
          <a:p>
            <a:pPr indent="0" algn="just">
              <a:spcBef>
                <a:spcPts val="0"/>
              </a:spcBef>
              <a:buNone/>
            </a:pPr>
            <a:r>
              <a:rPr lang="en-US" sz="2000" dirty="0">
                <a:solidFill>
                  <a:srgbClr val="000000"/>
                </a:solidFill>
                <a:latin typeface="Times New Roman" panose="02020603050405020304" pitchFamily="18" charset="0"/>
              </a:rPr>
              <a:t>Finding a consistent interpretation for the sentence “</a:t>
            </a:r>
            <a:r>
              <a:rPr lang="en-US" sz="2000" i="1" dirty="0">
                <a:solidFill>
                  <a:srgbClr val="000000"/>
                </a:solidFill>
                <a:latin typeface="Times New Roman" panose="02020603050405020304" pitchFamily="18" charset="0"/>
              </a:rPr>
              <a:t>The bank president ate a dish of pasta salad with the fork</a:t>
            </a:r>
            <a:r>
              <a:rPr lang="en-US" sz="2000" dirty="0">
                <a:solidFill>
                  <a:srgbClr val="000000"/>
                </a:solidFill>
                <a:latin typeface="Times New Roman" panose="02020603050405020304" pitchFamily="18" charset="0"/>
              </a:rPr>
              <a:t>”. We need to find the interpretation but not the record of the processing.</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Path</a:t>
            </a:r>
            <a:endParaRPr lang="en-US" sz="2000" b="0" dirty="0">
              <a:effectLst/>
            </a:endParaRPr>
          </a:p>
          <a:p>
            <a:pPr indent="0" algn="just">
              <a:spcBef>
                <a:spcPts val="0"/>
              </a:spcBef>
              <a:buNone/>
            </a:pPr>
            <a:r>
              <a:rPr lang="en-US" sz="2000" dirty="0">
                <a:solidFill>
                  <a:srgbClr val="000000"/>
                </a:solidFill>
                <a:latin typeface="Times New Roman" panose="02020603050405020304" pitchFamily="18" charset="0"/>
              </a:rPr>
              <a:t>In water jug problem, it is not sufficient to report that the problem is solved, and the goal is reached, it is (2,0). For this problem, we need the path from the initial state to the goal state.</a:t>
            </a:r>
            <a:endParaRPr lang="en-US" sz="2000" b="0" dirty="0">
              <a:effectLst/>
            </a:endParaRPr>
          </a:p>
          <a:p>
            <a:pPr marL="25400" indent="0">
              <a:buNone/>
            </a:pPr>
            <a:br>
              <a:rPr lang="en-US" sz="2000" b="0" dirty="0">
                <a:effectLst/>
              </a:rPr>
            </a:br>
            <a:endParaRPr lang="en-US" sz="2000" dirty="0"/>
          </a:p>
        </p:txBody>
      </p:sp>
    </p:spTree>
    <p:extLst>
      <p:ext uri="{BB962C8B-B14F-4D97-AF65-F5344CB8AC3E}">
        <p14:creationId xmlns:p14="http://schemas.microsoft.com/office/powerpoint/2010/main" val="36619904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8F6B-61C7-4D21-94D5-1A380FD93E1F}"/>
              </a:ext>
            </a:extLst>
          </p:cNvPr>
          <p:cNvSpPr>
            <a:spLocks noGrp="1"/>
          </p:cNvSpPr>
          <p:nvPr>
            <p:ph type="title"/>
          </p:nvPr>
        </p:nvSpPr>
        <p:spPr/>
        <p:txBody>
          <a:bodyPr/>
          <a:lstStyle/>
          <a:p>
            <a:r>
              <a:rPr lang="en-US" dirty="0"/>
              <a:t>Problem Characteristics</a:t>
            </a:r>
          </a:p>
        </p:txBody>
      </p:sp>
      <p:sp>
        <p:nvSpPr>
          <p:cNvPr id="3" name="Content Placeholder 2">
            <a:extLst>
              <a:ext uri="{FF2B5EF4-FFF2-40B4-BE49-F238E27FC236}">
                <a16:creationId xmlns:a16="http://schemas.microsoft.com/office/drawing/2014/main" id="{D83C7817-8432-4EBD-9274-493313E07948}"/>
              </a:ext>
            </a:extLst>
          </p:cNvPr>
          <p:cNvSpPr>
            <a:spLocks noGrp="1"/>
          </p:cNvSpPr>
          <p:nvPr>
            <p:ph idx="4294967295"/>
          </p:nvPr>
        </p:nvSpPr>
        <p:spPr>
          <a:xfrm>
            <a:off x="371475" y="1281112"/>
            <a:ext cx="8229600" cy="4525963"/>
          </a:xfrm>
        </p:spPr>
        <p:txBody>
          <a:bodyPr/>
          <a:lstStyle/>
          <a:p>
            <a:pPr marL="25400" indent="0" algn="just">
              <a:spcBef>
                <a:spcPts val="0"/>
              </a:spcBef>
              <a:buNone/>
            </a:pPr>
            <a:r>
              <a:rPr lang="en-US" sz="2000" b="1" dirty="0">
                <a:solidFill>
                  <a:srgbClr val="000000"/>
                </a:solidFill>
                <a:latin typeface="Times New Roman" panose="02020603050405020304" pitchFamily="18" charset="0"/>
              </a:rPr>
              <a:t>6. What is the role of knowledge?</a:t>
            </a:r>
            <a:endParaRPr lang="en-US" sz="2000" b="0" dirty="0">
              <a:effectLst/>
            </a:endParaRPr>
          </a:p>
          <a:p>
            <a:pPr marL="25400" indent="0" algn="just">
              <a:spcBef>
                <a:spcPts val="0"/>
              </a:spcBef>
              <a:buNone/>
            </a:pPr>
            <a:r>
              <a:rPr lang="en-US" sz="2000" dirty="0">
                <a:solidFill>
                  <a:srgbClr val="000000"/>
                </a:solidFill>
                <a:latin typeface="Times New Roman" panose="02020603050405020304" pitchFamily="18" charset="0"/>
              </a:rPr>
              <a:t>For e.g., Chess playing</a:t>
            </a:r>
            <a:endParaRPr lang="en-US" sz="2000" b="0" dirty="0">
              <a:effectLst/>
            </a:endParaRPr>
          </a:p>
          <a:p>
            <a:pPr marL="25400" indent="0" algn="just">
              <a:spcBef>
                <a:spcPts val="0"/>
              </a:spcBef>
              <a:buNone/>
            </a:pPr>
            <a:r>
              <a:rPr lang="en-US" sz="2000" dirty="0">
                <a:solidFill>
                  <a:srgbClr val="000000"/>
                </a:solidFill>
                <a:latin typeface="Times New Roman" panose="02020603050405020304" pitchFamily="18" charset="0"/>
              </a:rPr>
              <a:t>Knowledge about the legal moves of the problem is needed. Without the knowledge, we can not be able to solve the problem.</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7. Does the task require Interaction with a person?</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Solitary </a:t>
            </a:r>
            <a:r>
              <a:rPr lang="en-US" sz="2000" dirty="0">
                <a:solidFill>
                  <a:srgbClr val="000000"/>
                </a:solidFill>
                <a:latin typeface="Times New Roman" panose="02020603050405020304" pitchFamily="18" charset="0"/>
              </a:rPr>
              <a:t>in which the computer is given a problem description and produces an answer with no intermediate communication and no demand for an explanation of the reasoning process.</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Conversational </a:t>
            </a:r>
            <a:r>
              <a:rPr lang="en-US" sz="2000" dirty="0">
                <a:solidFill>
                  <a:srgbClr val="000000"/>
                </a:solidFill>
                <a:latin typeface="Times New Roman" panose="02020603050405020304" pitchFamily="18" charset="0"/>
              </a:rPr>
              <a:t>in which there is intermediate communication between a person and the computer, either to provide additional assistance to the computer or to provide additional information to the user, or both.</a:t>
            </a:r>
            <a:endParaRPr lang="en-US" sz="2000" b="0" dirty="0">
              <a:effectLst/>
            </a:endParaRPr>
          </a:p>
          <a:p>
            <a:pPr marL="25400" indent="0">
              <a:buNone/>
            </a:pPr>
            <a:br>
              <a:rPr lang="en-US" b="0" dirty="0">
                <a:effectLst/>
              </a:rPr>
            </a:br>
            <a:endParaRPr lang="en-US" dirty="0"/>
          </a:p>
        </p:txBody>
      </p:sp>
    </p:spTree>
    <p:extLst>
      <p:ext uri="{BB962C8B-B14F-4D97-AF65-F5344CB8AC3E}">
        <p14:creationId xmlns:p14="http://schemas.microsoft.com/office/powerpoint/2010/main" val="3588325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A62FA-A73C-4FD0-ACB9-027793EA843C}"/>
              </a:ext>
            </a:extLst>
          </p:cNvPr>
          <p:cNvSpPr>
            <a:spLocks noGrp="1"/>
          </p:cNvSpPr>
          <p:nvPr>
            <p:ph type="title"/>
          </p:nvPr>
        </p:nvSpPr>
        <p:spPr/>
        <p:txBody>
          <a:bodyPr>
            <a:normAutofit fontScale="90000"/>
          </a:bodyPr>
          <a:lstStyle/>
          <a:p>
            <a:r>
              <a:rPr lang="en-US"/>
              <a:t>Production System Characteristics</a:t>
            </a:r>
            <a:br>
              <a:rPr lang="en-US" dirty="0"/>
            </a:br>
            <a:endParaRPr lang="en-US" dirty="0"/>
          </a:p>
        </p:txBody>
      </p:sp>
      <p:sp>
        <p:nvSpPr>
          <p:cNvPr id="3" name="Content Placeholder 2">
            <a:extLst>
              <a:ext uri="{FF2B5EF4-FFF2-40B4-BE49-F238E27FC236}">
                <a16:creationId xmlns:a16="http://schemas.microsoft.com/office/drawing/2014/main" id="{A78B796F-54D8-4A17-A478-D898E9323BA1}"/>
              </a:ext>
            </a:extLst>
          </p:cNvPr>
          <p:cNvSpPr>
            <a:spLocks noGrp="1"/>
          </p:cNvSpPr>
          <p:nvPr>
            <p:ph idx="4294967295"/>
          </p:nvPr>
        </p:nvSpPr>
        <p:spPr>
          <a:xfrm>
            <a:off x="647699" y="1266826"/>
            <a:ext cx="7458075" cy="3587750"/>
          </a:xfrm>
        </p:spPr>
        <p:txBody>
          <a:bodyPr>
            <a:noAutofit/>
          </a:bodyPr>
          <a:lstStyle/>
          <a:p>
            <a:r>
              <a:rPr lang="en-US" sz="2400" dirty="0">
                <a:highlight>
                  <a:srgbClr val="FFFF00"/>
                </a:highlight>
              </a:rPr>
              <a:t>Production systems provide us with good ways of describing the operations that can be performed in a search for a solution to a problem. </a:t>
            </a:r>
          </a:p>
          <a:p>
            <a:r>
              <a:rPr lang="en-US" sz="2400" dirty="0"/>
              <a:t>At this time, two questions may arise: </a:t>
            </a:r>
          </a:p>
          <a:p>
            <a:pPr marL="25400" indent="0">
              <a:buNone/>
            </a:pPr>
            <a:r>
              <a:rPr lang="en-US" sz="2400" dirty="0"/>
              <a:t>1. Can production systems be described </a:t>
            </a:r>
            <a:r>
              <a:rPr lang="en-US" sz="2400" dirty="0">
                <a:solidFill>
                  <a:srgbClr val="FF0000"/>
                </a:solidFill>
              </a:rPr>
              <a:t>by a set of characteristics</a:t>
            </a:r>
            <a:r>
              <a:rPr lang="en-US" sz="2400" dirty="0"/>
              <a:t>? And how can they be easily implemented? </a:t>
            </a:r>
          </a:p>
          <a:p>
            <a:pPr marL="25400" indent="0">
              <a:buNone/>
            </a:pPr>
            <a:r>
              <a:rPr lang="en-US" sz="2400" dirty="0"/>
              <a:t>2. What </a:t>
            </a:r>
            <a:r>
              <a:rPr lang="en-US" sz="2400" dirty="0">
                <a:solidFill>
                  <a:srgbClr val="FFC000"/>
                </a:solidFill>
              </a:rPr>
              <a:t>relationships</a:t>
            </a:r>
            <a:r>
              <a:rPr lang="en-US" sz="2400" dirty="0"/>
              <a:t> are there between the </a:t>
            </a:r>
            <a:r>
              <a:rPr lang="en-US" sz="2400" dirty="0">
                <a:solidFill>
                  <a:srgbClr val="92D050"/>
                </a:solidFill>
              </a:rPr>
              <a:t>problem types </a:t>
            </a:r>
            <a:r>
              <a:rPr lang="en-US" sz="2400" dirty="0"/>
              <a:t>and the </a:t>
            </a:r>
            <a:r>
              <a:rPr lang="en-US" sz="2400" dirty="0">
                <a:solidFill>
                  <a:schemeClr val="bg2">
                    <a:lumMod val="50000"/>
                  </a:schemeClr>
                </a:solidFill>
              </a:rPr>
              <a:t>types of production systems</a:t>
            </a:r>
            <a:r>
              <a:rPr lang="en-US" sz="2400" dirty="0"/>
              <a:t> well suited for solving the problems?</a:t>
            </a:r>
          </a:p>
        </p:txBody>
      </p:sp>
    </p:spTree>
    <p:extLst>
      <p:ext uri="{BB962C8B-B14F-4D97-AF65-F5344CB8AC3E}">
        <p14:creationId xmlns:p14="http://schemas.microsoft.com/office/powerpoint/2010/main" val="21754575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0148-98DB-44C1-8FF9-35ACF17DEA2C}"/>
              </a:ext>
            </a:extLst>
          </p:cNvPr>
          <p:cNvSpPr>
            <a:spLocks noGrp="1"/>
          </p:cNvSpPr>
          <p:nvPr>
            <p:ph type="title"/>
          </p:nvPr>
        </p:nvSpPr>
        <p:spPr/>
        <p:txBody>
          <a:bodyPr/>
          <a:lstStyle/>
          <a:p>
            <a:r>
              <a:rPr lang="en-US" dirty="0"/>
              <a:t>Production Characteristics</a:t>
            </a:r>
          </a:p>
        </p:txBody>
      </p:sp>
      <p:sp>
        <p:nvSpPr>
          <p:cNvPr id="3" name="Content Placeholder 2">
            <a:extLst>
              <a:ext uri="{FF2B5EF4-FFF2-40B4-BE49-F238E27FC236}">
                <a16:creationId xmlns:a16="http://schemas.microsoft.com/office/drawing/2014/main" id="{4CDDF302-63CA-4E9A-B606-43A74FD95BF4}"/>
              </a:ext>
            </a:extLst>
          </p:cNvPr>
          <p:cNvSpPr>
            <a:spLocks noGrp="1"/>
          </p:cNvSpPr>
          <p:nvPr>
            <p:ph idx="4294967295"/>
          </p:nvPr>
        </p:nvSpPr>
        <p:spPr>
          <a:xfrm>
            <a:off x="390525" y="1247775"/>
            <a:ext cx="7886700" cy="4545013"/>
          </a:xfrm>
        </p:spPr>
        <p:txBody>
          <a:bodyPr>
            <a:normAutofit fontScale="77500" lnSpcReduction="20000"/>
          </a:bodyPr>
          <a:lstStyle/>
          <a:p>
            <a:pPr marL="0" indent="0" algn="just" fontAlgn="base">
              <a:spcBef>
                <a:spcPts val="0"/>
              </a:spcBef>
              <a:buNone/>
            </a:pPr>
            <a:endParaRPr lang="en-US" sz="1500" dirty="0">
              <a:solidFill>
                <a:srgbClr val="000000"/>
              </a:solidFill>
              <a:latin typeface="Times New Roman" panose="02020603050405020304" pitchFamily="18" charset="0"/>
            </a:endParaRPr>
          </a:p>
          <a:p>
            <a:pPr marL="25400" indent="0">
              <a:buNone/>
            </a:pPr>
            <a:r>
              <a:rPr lang="en-US" dirty="0"/>
              <a:t>1. A </a:t>
            </a:r>
            <a:r>
              <a:rPr lang="en-US" dirty="0">
                <a:solidFill>
                  <a:srgbClr val="FF0000"/>
                </a:solidFill>
              </a:rPr>
              <a:t>monotonic production system </a:t>
            </a:r>
            <a:r>
              <a:rPr lang="en-US" dirty="0"/>
              <a:t>is a production system in which the application of a rule never prevents the later application of another rule that could also have been applied at the time the first rule was selected.</a:t>
            </a:r>
          </a:p>
          <a:p>
            <a:pPr marL="25400" indent="0">
              <a:buNone/>
            </a:pPr>
            <a:r>
              <a:rPr lang="en-US" dirty="0"/>
              <a:t> 2. A </a:t>
            </a:r>
            <a:r>
              <a:rPr lang="en-US" dirty="0">
                <a:solidFill>
                  <a:srgbClr val="FF0000"/>
                </a:solidFill>
              </a:rPr>
              <a:t>non-monotonic production system </a:t>
            </a:r>
            <a:r>
              <a:rPr lang="en-US" dirty="0"/>
              <a:t>is one in which this is not true. These are useful to solve ignorable problems.</a:t>
            </a:r>
          </a:p>
          <a:p>
            <a:pPr marL="25400" indent="0">
              <a:buNone/>
            </a:pPr>
            <a:r>
              <a:rPr lang="en-US" dirty="0"/>
              <a:t>3. A </a:t>
            </a:r>
            <a:r>
              <a:rPr lang="en-US" dirty="0">
                <a:solidFill>
                  <a:srgbClr val="FF0000"/>
                </a:solidFill>
              </a:rPr>
              <a:t>partially commutative production system </a:t>
            </a:r>
            <a:r>
              <a:rPr lang="en-US" dirty="0"/>
              <a:t>is a production system with the property that if the application of a particular sequence of rules transforms state P into state Q, then any combination /permutation of those rules that is allowable also transforms state P into state Q.</a:t>
            </a:r>
          </a:p>
          <a:p>
            <a:pPr marL="25400" indent="0">
              <a:buNone/>
            </a:pPr>
            <a:r>
              <a:rPr lang="en-US" dirty="0"/>
              <a:t>4. A </a:t>
            </a:r>
            <a:r>
              <a:rPr lang="en-US" dirty="0">
                <a:solidFill>
                  <a:srgbClr val="FF0000"/>
                </a:solidFill>
              </a:rPr>
              <a:t>commutative production system </a:t>
            </a:r>
            <a:r>
              <a:rPr lang="en-US" dirty="0"/>
              <a:t>is a production system that is both monotonic and partially commutative. </a:t>
            </a:r>
          </a:p>
          <a:p>
            <a:endParaRPr lang="en-US" dirty="0"/>
          </a:p>
        </p:txBody>
      </p:sp>
    </p:spTree>
    <p:extLst>
      <p:ext uri="{BB962C8B-B14F-4D97-AF65-F5344CB8AC3E}">
        <p14:creationId xmlns:p14="http://schemas.microsoft.com/office/powerpoint/2010/main" val="974194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22D9-845B-471D-92D1-FF0E647D073F}"/>
              </a:ext>
            </a:extLst>
          </p:cNvPr>
          <p:cNvSpPr>
            <a:spLocks noGrp="1"/>
          </p:cNvSpPr>
          <p:nvPr>
            <p:ph type="title"/>
          </p:nvPr>
        </p:nvSpPr>
        <p:spPr/>
        <p:txBody>
          <a:bodyPr/>
          <a:lstStyle/>
          <a:p>
            <a:r>
              <a:rPr lang="en-US" b="1" dirty="0"/>
              <a:t>AI definition(Cont.)</a:t>
            </a:r>
          </a:p>
        </p:txBody>
      </p:sp>
      <p:sp>
        <p:nvSpPr>
          <p:cNvPr id="3" name="Content Placeholder 2">
            <a:extLst>
              <a:ext uri="{FF2B5EF4-FFF2-40B4-BE49-F238E27FC236}">
                <a16:creationId xmlns:a16="http://schemas.microsoft.com/office/drawing/2014/main" id="{0A988462-A3DF-46EB-A0A0-F377BC4BC463}"/>
              </a:ext>
            </a:extLst>
          </p:cNvPr>
          <p:cNvSpPr>
            <a:spLocks noGrp="1"/>
          </p:cNvSpPr>
          <p:nvPr>
            <p:ph idx="4294967295"/>
          </p:nvPr>
        </p:nvSpPr>
        <p:spPr>
          <a:xfrm>
            <a:off x="457200" y="1257300"/>
            <a:ext cx="8229600" cy="4525963"/>
          </a:xfrm>
        </p:spPr>
        <p:txBody>
          <a:bodyPr>
            <a:normAutofit fontScale="77500" lnSpcReduction="20000"/>
          </a:bodyPr>
          <a:lstStyle/>
          <a:p>
            <a:pPr marL="0" indent="0">
              <a:buNone/>
            </a:pPr>
            <a:r>
              <a:rPr lang="en-IN" dirty="0"/>
              <a:t>We can define AI in two aspects: </a:t>
            </a:r>
            <a:endParaRPr lang="en-US" dirty="0"/>
          </a:p>
          <a:p>
            <a:pPr lvl="1"/>
            <a:r>
              <a:rPr lang="en-IN" dirty="0">
                <a:solidFill>
                  <a:srgbClr val="FF0000"/>
                </a:solidFill>
              </a:rPr>
              <a:t>A system with intelligence is expected to behave as intelligently as a human </a:t>
            </a:r>
            <a:endParaRPr lang="en-US" dirty="0">
              <a:solidFill>
                <a:srgbClr val="FF0000"/>
              </a:solidFill>
            </a:endParaRPr>
          </a:p>
          <a:p>
            <a:pPr lvl="1"/>
            <a:r>
              <a:rPr lang="en-IN" dirty="0">
                <a:solidFill>
                  <a:srgbClr val="C00000"/>
                </a:solidFill>
              </a:rPr>
              <a:t>A system with intelligence is expected to behave in the best possible manner </a:t>
            </a:r>
            <a:endParaRPr lang="en-US" dirty="0">
              <a:solidFill>
                <a:srgbClr val="C00000"/>
              </a:solidFill>
            </a:endParaRPr>
          </a:p>
          <a:p>
            <a:pPr marL="0" indent="0">
              <a:buNone/>
            </a:pPr>
            <a:r>
              <a:rPr lang="en-IN" dirty="0"/>
              <a:t>What type of behaviour are we talking about? </a:t>
            </a:r>
            <a:endParaRPr lang="en-US" dirty="0"/>
          </a:p>
          <a:p>
            <a:pPr lvl="1"/>
            <a:r>
              <a:rPr lang="en-IN" dirty="0">
                <a:solidFill>
                  <a:schemeClr val="accent6"/>
                </a:solidFill>
              </a:rPr>
              <a:t>Are we looking at the thought process or reasoning ability of the system? </a:t>
            </a:r>
            <a:endParaRPr lang="en-US" dirty="0">
              <a:solidFill>
                <a:schemeClr val="accent6"/>
              </a:solidFill>
            </a:endParaRPr>
          </a:p>
          <a:p>
            <a:pPr lvl="1"/>
            <a:r>
              <a:rPr lang="en-IN" dirty="0">
                <a:solidFill>
                  <a:srgbClr val="00B050"/>
                </a:solidFill>
              </a:rPr>
              <a:t>Or are we only interested in the final manifestations of the system in terms of its actions?</a:t>
            </a:r>
            <a:endParaRPr lang="en-US" dirty="0">
              <a:solidFill>
                <a:srgbClr val="00B050"/>
              </a:solidFill>
            </a:endParaRPr>
          </a:p>
          <a:p>
            <a:r>
              <a:rPr lang="en-US" dirty="0">
                <a:solidFill>
                  <a:srgbClr val="FF0000"/>
                </a:solidFill>
              </a:rPr>
              <a:t>Concept of Rationality</a:t>
            </a:r>
          </a:p>
          <a:p>
            <a:pPr lvl="1"/>
            <a:r>
              <a:rPr lang="en-US" dirty="0">
                <a:solidFill>
                  <a:srgbClr val="FF0000"/>
                </a:solidFill>
              </a:rPr>
              <a:t>A system is rational if it does the “right thing” , given what it knows.</a:t>
            </a:r>
          </a:p>
          <a:p>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A053D37-13BD-4253-8A86-718EACB3E8D3}"/>
                  </a:ext>
                </a:extLst>
              </p14:cNvPr>
              <p14:cNvContentPartPr/>
              <p14:nvPr/>
            </p14:nvContentPartPr>
            <p14:xfrm>
              <a:off x="927979" y="3669506"/>
              <a:ext cx="7998210" cy="360720"/>
            </p14:xfrm>
          </p:contentPart>
        </mc:Choice>
        <mc:Fallback xmlns="">
          <p:pic>
            <p:nvPicPr>
              <p:cNvPr id="5" name="Ink 4">
                <a:extLst>
                  <a:ext uri="{FF2B5EF4-FFF2-40B4-BE49-F238E27FC236}">
                    <a16:creationId xmlns:a16="http://schemas.microsoft.com/office/drawing/2014/main" xmlns:p14="http://schemas.microsoft.com/office/powerpoint/2010/main" xmlns="" id="{5A053D37-13BD-4253-8A86-718EACB3E8D3}"/>
                  </a:ext>
                </a:extLst>
              </p:cNvPr>
              <p:cNvPicPr/>
              <p:nvPr/>
            </p:nvPicPr>
            <p:blipFill>
              <a:blip r:embed="rId3"/>
              <a:stretch>
                <a:fillRect/>
              </a:stretch>
            </p:blipFill>
            <p:spPr>
              <a:xfrm>
                <a:off x="918619" y="3660146"/>
                <a:ext cx="8016930" cy="379440"/>
              </a:xfrm>
              <a:prstGeom prst="rect">
                <a:avLst/>
              </a:prstGeom>
            </p:spPr>
          </p:pic>
        </mc:Fallback>
      </mc:AlternateContent>
    </p:spTree>
    <p:extLst>
      <p:ext uri="{BB962C8B-B14F-4D97-AF65-F5344CB8AC3E}">
        <p14:creationId xmlns:p14="http://schemas.microsoft.com/office/powerpoint/2010/main" val="32497800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D196-F32A-407B-99A6-D478A5F88C9D}"/>
              </a:ext>
            </a:extLst>
          </p:cNvPr>
          <p:cNvSpPr>
            <a:spLocks noGrp="1"/>
          </p:cNvSpPr>
          <p:nvPr>
            <p:ph type="title"/>
          </p:nvPr>
        </p:nvSpPr>
        <p:spPr/>
        <p:txBody>
          <a:bodyPr/>
          <a:lstStyle/>
          <a:p>
            <a:r>
              <a:rPr lang="en-US" dirty="0"/>
              <a:t>Production Characteristics</a:t>
            </a:r>
          </a:p>
        </p:txBody>
      </p:sp>
      <p:pic>
        <p:nvPicPr>
          <p:cNvPr id="2050" name="Picture 2">
            <a:extLst>
              <a:ext uri="{FF2B5EF4-FFF2-40B4-BE49-F238E27FC236}">
                <a16:creationId xmlns:a16="http://schemas.microsoft.com/office/drawing/2014/main" id="{E13BD44D-528D-437B-A932-7DED696AB23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447800" y="1664013"/>
            <a:ext cx="5472112" cy="3017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FCDA86-C9FE-470E-A7CB-5675EAA21795}"/>
              </a:ext>
            </a:extLst>
          </p:cNvPr>
          <p:cNvSpPr txBox="1"/>
          <p:nvPr/>
        </p:nvSpPr>
        <p:spPr>
          <a:xfrm>
            <a:off x="7052911" y="2757434"/>
            <a:ext cx="1557689" cy="523220"/>
          </a:xfrm>
          <a:prstGeom prst="rect">
            <a:avLst/>
          </a:prstGeom>
          <a:noFill/>
        </p:spPr>
        <p:txBody>
          <a:bodyPr wrap="square" rtlCol="0">
            <a:spAutoFit/>
          </a:bodyPr>
          <a:lstStyle/>
          <a:p>
            <a:r>
              <a:rPr lang="en-US" b="1" dirty="0"/>
              <a:t>Blocks world problem</a:t>
            </a:r>
          </a:p>
        </p:txBody>
      </p:sp>
      <p:sp>
        <p:nvSpPr>
          <p:cNvPr id="5" name="TextBox 4">
            <a:extLst>
              <a:ext uri="{FF2B5EF4-FFF2-40B4-BE49-F238E27FC236}">
                <a16:creationId xmlns:a16="http://schemas.microsoft.com/office/drawing/2014/main" id="{C8051AFF-A3EF-4C5A-B43F-DCC486788175}"/>
              </a:ext>
            </a:extLst>
          </p:cNvPr>
          <p:cNvSpPr txBox="1"/>
          <p:nvPr/>
        </p:nvSpPr>
        <p:spPr>
          <a:xfrm>
            <a:off x="7155881" y="3865847"/>
            <a:ext cx="1635693" cy="307777"/>
          </a:xfrm>
          <a:prstGeom prst="rect">
            <a:avLst/>
          </a:prstGeom>
          <a:noFill/>
        </p:spPr>
        <p:txBody>
          <a:bodyPr wrap="square" rtlCol="0">
            <a:spAutoFit/>
          </a:bodyPr>
          <a:lstStyle/>
          <a:p>
            <a:r>
              <a:rPr lang="en-US" b="1" dirty="0"/>
              <a:t>8-puzzle problem</a:t>
            </a:r>
          </a:p>
        </p:txBody>
      </p:sp>
    </p:spTree>
    <p:extLst>
      <p:ext uri="{BB962C8B-B14F-4D97-AF65-F5344CB8AC3E}">
        <p14:creationId xmlns:p14="http://schemas.microsoft.com/office/powerpoint/2010/main" val="4145546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2E65-CECA-4496-B86E-A4E4FA17F237}"/>
              </a:ext>
            </a:extLst>
          </p:cNvPr>
          <p:cNvSpPr>
            <a:spLocks noGrp="1"/>
          </p:cNvSpPr>
          <p:nvPr>
            <p:ph type="title"/>
          </p:nvPr>
        </p:nvSpPr>
        <p:spPr/>
        <p:txBody>
          <a:bodyPr/>
          <a:lstStyle/>
          <a:p>
            <a:r>
              <a:rPr lang="en-US" dirty="0"/>
              <a:t>Production Characteristics</a:t>
            </a:r>
          </a:p>
        </p:txBody>
      </p:sp>
      <p:sp>
        <p:nvSpPr>
          <p:cNvPr id="3" name="Content Placeholder 2">
            <a:extLst>
              <a:ext uri="{FF2B5EF4-FFF2-40B4-BE49-F238E27FC236}">
                <a16:creationId xmlns:a16="http://schemas.microsoft.com/office/drawing/2014/main" id="{9AC16E1F-93D4-4A29-A779-D5E060E31A95}"/>
              </a:ext>
            </a:extLst>
          </p:cNvPr>
          <p:cNvSpPr>
            <a:spLocks noGrp="1"/>
          </p:cNvSpPr>
          <p:nvPr>
            <p:ph idx="4294967295"/>
          </p:nvPr>
        </p:nvSpPr>
        <p:spPr>
          <a:xfrm>
            <a:off x="457200" y="1624012"/>
            <a:ext cx="7877175" cy="3795713"/>
          </a:xfrm>
        </p:spPr>
        <p:txBody>
          <a:bodyPr>
            <a:noAutofit/>
          </a:bodyPr>
          <a:lstStyle/>
          <a:p>
            <a:pPr marL="25400" indent="0" algn="just">
              <a:spcBef>
                <a:spcPts val="0"/>
              </a:spcBef>
              <a:buNone/>
            </a:pPr>
            <a:r>
              <a:rPr lang="en-US" sz="2000" b="1" dirty="0">
                <a:solidFill>
                  <a:srgbClr val="000000"/>
                </a:solidFill>
                <a:latin typeface="Times New Roman" panose="02020603050405020304" pitchFamily="18" charset="0"/>
              </a:rPr>
              <a:t>Partially commutative non-monotonic Production System</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Example</a:t>
            </a:r>
            <a:r>
              <a:rPr lang="en-US" sz="2000" dirty="0">
                <a:solidFill>
                  <a:srgbClr val="000000"/>
                </a:solidFill>
                <a:latin typeface="Times New Roman" panose="02020603050405020304" pitchFamily="18" charset="0"/>
              </a:rPr>
              <a:t>: Robot Navigation</a:t>
            </a:r>
            <a:endParaRPr lang="en-US" sz="2000" b="0" dirty="0">
              <a:effectLst/>
            </a:endParaRPr>
          </a:p>
          <a:p>
            <a:pPr marL="25400" indent="0" algn="just">
              <a:spcBef>
                <a:spcPts val="0"/>
              </a:spcBef>
              <a:buNone/>
            </a:pPr>
            <a:r>
              <a:rPr lang="en-US" sz="2000" dirty="0">
                <a:solidFill>
                  <a:srgbClr val="000000"/>
                </a:solidFill>
                <a:latin typeface="Times New Roman" panose="02020603050405020304" pitchFamily="18" charset="0"/>
              </a:rPr>
              <a:t>The Robot has the following operators: go north (N), go east (E), go south (S), and go west (W). To reach its goal, it does not matter whether the robot executes N-N-E or N-E-N.</a:t>
            </a:r>
            <a:endParaRPr lang="en-US" sz="2000" b="0" dirty="0">
              <a:effectLst/>
            </a:endParaRPr>
          </a:p>
          <a:p>
            <a:pPr marL="25400" indent="0" algn="just">
              <a:spcBef>
                <a:spcPts val="0"/>
              </a:spcBef>
              <a:buNone/>
            </a:pPr>
            <a:r>
              <a:rPr lang="en-US" sz="2000" dirty="0">
                <a:solidFill>
                  <a:srgbClr val="000000"/>
                </a:solidFill>
                <a:latin typeface="Times New Roman" panose="02020603050405020304" pitchFamily="18" charset="0"/>
              </a:rPr>
              <a:t> </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Non-partially commutative monotonic Production System</a:t>
            </a:r>
            <a:endParaRPr lang="en-US" sz="2000" b="0" dirty="0">
              <a:effectLst/>
            </a:endParaRPr>
          </a:p>
          <a:p>
            <a:pPr marL="25400" indent="0" algn="just">
              <a:spcBef>
                <a:spcPts val="0"/>
              </a:spcBef>
              <a:buNone/>
            </a:pPr>
            <a:r>
              <a:rPr lang="en-US" sz="2000" b="1" dirty="0">
                <a:solidFill>
                  <a:srgbClr val="000000"/>
                </a:solidFill>
                <a:latin typeface="Times New Roman" panose="02020603050405020304" pitchFamily="18" charset="0"/>
              </a:rPr>
              <a:t>Example: </a:t>
            </a:r>
            <a:r>
              <a:rPr lang="en-US" sz="2000" dirty="0">
                <a:solidFill>
                  <a:srgbClr val="000000"/>
                </a:solidFill>
                <a:latin typeface="Times New Roman" panose="02020603050405020304" pitchFamily="18" charset="0"/>
              </a:rPr>
              <a:t>Chemical synthesis</a:t>
            </a:r>
            <a:endParaRPr lang="en-US" sz="2000" b="0" dirty="0">
              <a:effectLst/>
            </a:endParaRPr>
          </a:p>
          <a:p>
            <a:pPr marL="25400" indent="0" algn="just">
              <a:spcBef>
                <a:spcPts val="0"/>
              </a:spcBef>
              <a:buNone/>
            </a:pPr>
            <a:r>
              <a:rPr lang="en-US" sz="2000" dirty="0">
                <a:solidFill>
                  <a:srgbClr val="000000"/>
                </a:solidFill>
                <a:latin typeface="Times New Roman" panose="02020603050405020304" pitchFamily="18" charset="0"/>
              </a:rPr>
              <a:t>“Add chemical x to pot” OR “Change temperature to t degrees”</a:t>
            </a:r>
            <a:endParaRPr lang="en-US" sz="2000" b="0" dirty="0">
              <a:effectLst/>
            </a:endParaRPr>
          </a:p>
          <a:p>
            <a:pPr marL="25400" indent="0" algn="just">
              <a:spcBef>
                <a:spcPts val="0"/>
              </a:spcBef>
              <a:buNone/>
            </a:pPr>
            <a:r>
              <a:rPr lang="en-US" sz="2000" dirty="0">
                <a:solidFill>
                  <a:srgbClr val="000000"/>
                </a:solidFill>
                <a:latin typeface="Times New Roman" panose="02020603050405020304" pitchFamily="18" charset="0"/>
              </a:rPr>
              <a:t>These operators may cause irreversible changes to the potion being brewed. The order in which they are performed can be very important in determining the final output.</a:t>
            </a:r>
            <a:endParaRPr lang="en-US" sz="2000" b="0" dirty="0">
              <a:effectLst/>
            </a:endParaRPr>
          </a:p>
          <a:p>
            <a:pPr marL="25400" indent="0">
              <a:buNone/>
            </a:pPr>
            <a:br>
              <a:rPr lang="en-US" sz="2000" dirty="0"/>
            </a:br>
            <a:endParaRPr lang="en-US" sz="2000" dirty="0"/>
          </a:p>
        </p:txBody>
      </p:sp>
    </p:spTree>
    <p:extLst>
      <p:ext uri="{BB962C8B-B14F-4D97-AF65-F5344CB8AC3E}">
        <p14:creationId xmlns:p14="http://schemas.microsoft.com/office/powerpoint/2010/main" val="605847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465138"/>
            <a:ext cx="8229600" cy="1143000"/>
          </a:xfrm>
        </p:spPr>
        <p:txBody>
          <a:bodyPr>
            <a:normAutofit fontScale="90000"/>
          </a:bodyPr>
          <a:lstStyle/>
          <a:p>
            <a:r>
              <a:rPr lang="en-US" dirty="0"/>
              <a:t>Issues in the Design of Search Programs</a:t>
            </a:r>
            <a:br>
              <a:rPr lang="en-US" dirty="0"/>
            </a:br>
            <a:endParaRPr lang="en-US" dirty="0"/>
          </a:p>
        </p:txBody>
      </p:sp>
      <p:sp>
        <p:nvSpPr>
          <p:cNvPr id="3" name="Content Placeholder 2"/>
          <p:cNvSpPr>
            <a:spLocks noGrp="1"/>
          </p:cNvSpPr>
          <p:nvPr>
            <p:ph idx="4294967295"/>
          </p:nvPr>
        </p:nvSpPr>
        <p:spPr>
          <a:xfrm>
            <a:off x="561975" y="1289050"/>
            <a:ext cx="8020050" cy="4140200"/>
          </a:xfrm>
        </p:spPr>
        <p:txBody>
          <a:bodyPr>
            <a:noAutofit/>
          </a:bodyPr>
          <a:lstStyle/>
          <a:p>
            <a:pPr>
              <a:buFont typeface="Wingdings" panose="05000000000000000000" pitchFamily="2" charset="2"/>
              <a:buChar char="§"/>
            </a:pPr>
            <a:r>
              <a:rPr lang="en-US" sz="2400" dirty="0"/>
              <a:t>Each search process can be considered to be a tree traversal. </a:t>
            </a:r>
          </a:p>
          <a:p>
            <a:pPr>
              <a:buFont typeface="Wingdings" panose="05000000000000000000" pitchFamily="2" charset="2"/>
              <a:buChar char="§"/>
            </a:pPr>
            <a:r>
              <a:rPr lang="en-US" sz="2400" dirty="0"/>
              <a:t>The objective  of the search is to find a path from the initial state to a goal state using a tree. </a:t>
            </a:r>
          </a:p>
          <a:p>
            <a:pPr>
              <a:buFont typeface="Wingdings" panose="05000000000000000000" pitchFamily="2" charset="2"/>
              <a:buChar char="§"/>
            </a:pPr>
            <a:r>
              <a:rPr lang="en-US" sz="2400" dirty="0">
                <a:solidFill>
                  <a:srgbClr val="FF0000"/>
                </a:solidFill>
              </a:rPr>
              <a:t>The number of nodes generated might be huge; and in practice many of the nodes would not be needed. </a:t>
            </a:r>
          </a:p>
          <a:p>
            <a:pPr>
              <a:buFont typeface="Wingdings" panose="05000000000000000000" pitchFamily="2" charset="2"/>
              <a:buChar char="§"/>
            </a:pPr>
            <a:r>
              <a:rPr lang="en-US" sz="2400" dirty="0"/>
              <a:t>The secret of a good search routine is to generate only those nodes that are likely to be useful, rather than having a precise tree. </a:t>
            </a:r>
          </a:p>
          <a:p>
            <a:pPr>
              <a:buFont typeface="Wingdings" panose="05000000000000000000" pitchFamily="2" charset="2"/>
              <a:buChar char="§"/>
            </a:pPr>
            <a:r>
              <a:rPr lang="en-US" sz="2400" dirty="0">
                <a:solidFill>
                  <a:srgbClr val="FF0000"/>
                </a:solidFill>
              </a:rPr>
              <a:t>The rules are used to represent the tree implicitly and only to create nodes explicitly if they are actually to be of use</a:t>
            </a:r>
          </a:p>
        </p:txBody>
      </p:sp>
    </p:spTree>
    <p:extLst>
      <p:ext uri="{BB962C8B-B14F-4D97-AF65-F5344CB8AC3E}">
        <p14:creationId xmlns:p14="http://schemas.microsoft.com/office/powerpoint/2010/main" val="16227747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Issues in the Design of Search Programs</a:t>
            </a:r>
          </a:p>
        </p:txBody>
      </p:sp>
      <p:sp>
        <p:nvSpPr>
          <p:cNvPr id="3" name="Content Placeholder 2"/>
          <p:cNvSpPr>
            <a:spLocks noGrp="1"/>
          </p:cNvSpPr>
          <p:nvPr>
            <p:ph idx="4294967295"/>
          </p:nvPr>
        </p:nvSpPr>
        <p:spPr>
          <a:xfrm>
            <a:off x="352425" y="1562101"/>
            <a:ext cx="8039100" cy="4554538"/>
          </a:xfrm>
        </p:spPr>
        <p:txBody>
          <a:bodyPr>
            <a:normAutofit/>
          </a:bodyPr>
          <a:lstStyle/>
          <a:p>
            <a:pPr>
              <a:buFont typeface="Wingdings" panose="05000000000000000000" pitchFamily="2" charset="2"/>
              <a:buChar char="§"/>
            </a:pPr>
            <a:r>
              <a:rPr lang="en-US" sz="2400" dirty="0"/>
              <a:t>The tree can be searched forward from the initial node to the goal state or backwards from the goal state to the initial state. </a:t>
            </a:r>
          </a:p>
          <a:p>
            <a:pPr>
              <a:buFont typeface="Wingdings" panose="05000000000000000000" pitchFamily="2" charset="2"/>
              <a:buChar char="§"/>
            </a:pPr>
            <a:r>
              <a:rPr lang="en-US" sz="2400" dirty="0"/>
              <a:t>To select applicable rules, </a:t>
            </a:r>
            <a:r>
              <a:rPr lang="en-US" sz="2400" dirty="0">
                <a:solidFill>
                  <a:srgbClr val="FF0000"/>
                </a:solidFill>
              </a:rPr>
              <a:t>it is critical to have an efficient procedure for matching rules against states</a:t>
            </a:r>
            <a:r>
              <a:rPr lang="en-US" sz="2400" dirty="0"/>
              <a:t>.</a:t>
            </a:r>
          </a:p>
          <a:p>
            <a:pPr>
              <a:buFont typeface="Wingdings" panose="05000000000000000000" pitchFamily="2" charset="2"/>
              <a:buChar char="§"/>
            </a:pPr>
            <a:r>
              <a:rPr lang="en-US" sz="2400" dirty="0"/>
              <a:t> How to represent each node of the search process? </a:t>
            </a:r>
          </a:p>
          <a:p>
            <a:pPr lvl="1">
              <a:buFont typeface="Wingdings" panose="05000000000000000000" pitchFamily="2" charset="2"/>
              <a:buChar char="§"/>
            </a:pPr>
            <a:r>
              <a:rPr lang="en-US" sz="2400" dirty="0"/>
              <a:t>This is the knowledge representation problem or the frame problem. In games, an array suffices; in other problems, more complex data structures are needed. </a:t>
            </a:r>
          </a:p>
        </p:txBody>
      </p:sp>
    </p:spTree>
    <p:extLst>
      <p:ext uri="{BB962C8B-B14F-4D97-AF65-F5344CB8AC3E}">
        <p14:creationId xmlns:p14="http://schemas.microsoft.com/office/powerpoint/2010/main" val="10190815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4DBF-C9B0-4B82-BAF3-6BB41EDCFB0A}"/>
              </a:ext>
            </a:extLst>
          </p:cNvPr>
          <p:cNvSpPr>
            <a:spLocks noGrp="1"/>
          </p:cNvSpPr>
          <p:nvPr>
            <p:ph type="title"/>
          </p:nvPr>
        </p:nvSpPr>
        <p:spPr/>
        <p:txBody>
          <a:bodyPr>
            <a:normAutofit fontScale="90000"/>
          </a:bodyPr>
          <a:lstStyle/>
          <a:p>
            <a:r>
              <a:rPr lang="en-US" dirty="0"/>
              <a:t>Issues in the Design of Search Programs</a:t>
            </a:r>
          </a:p>
        </p:txBody>
      </p:sp>
      <p:pic>
        <p:nvPicPr>
          <p:cNvPr id="6" name="Content Placeholder 5">
            <a:extLst>
              <a:ext uri="{FF2B5EF4-FFF2-40B4-BE49-F238E27FC236}">
                <a16:creationId xmlns:a16="http://schemas.microsoft.com/office/drawing/2014/main" id="{40D052C1-D733-45C9-80D1-D2888BE29749}"/>
              </a:ext>
            </a:extLst>
          </p:cNvPr>
          <p:cNvPicPr>
            <a:picLocks noGrp="1" noChangeAspect="1"/>
          </p:cNvPicPr>
          <p:nvPr>
            <p:ph idx="4294967295"/>
          </p:nvPr>
        </p:nvPicPr>
        <p:blipFill>
          <a:blip r:embed="rId2"/>
          <a:stretch>
            <a:fillRect/>
          </a:stretch>
        </p:blipFill>
        <p:spPr>
          <a:xfrm>
            <a:off x="356656" y="1836316"/>
            <a:ext cx="5119099" cy="1183109"/>
          </a:xfrm>
        </p:spPr>
      </p:pic>
      <p:pic>
        <p:nvPicPr>
          <p:cNvPr id="8" name="Picture 7">
            <a:extLst>
              <a:ext uri="{FF2B5EF4-FFF2-40B4-BE49-F238E27FC236}">
                <a16:creationId xmlns:a16="http://schemas.microsoft.com/office/drawing/2014/main" id="{537010DD-D8FB-47E9-82AE-8E55AD013D16}"/>
              </a:ext>
            </a:extLst>
          </p:cNvPr>
          <p:cNvPicPr>
            <a:picLocks noChangeAspect="1"/>
          </p:cNvPicPr>
          <p:nvPr/>
        </p:nvPicPr>
        <p:blipFill>
          <a:blip r:embed="rId3"/>
          <a:stretch>
            <a:fillRect/>
          </a:stretch>
        </p:blipFill>
        <p:spPr>
          <a:xfrm>
            <a:off x="5842421" y="1657350"/>
            <a:ext cx="2874904" cy="1625600"/>
          </a:xfrm>
          <a:prstGeom prst="rect">
            <a:avLst/>
          </a:prstGeom>
        </p:spPr>
      </p:pic>
      <p:pic>
        <p:nvPicPr>
          <p:cNvPr id="10" name="Picture 9">
            <a:extLst>
              <a:ext uri="{FF2B5EF4-FFF2-40B4-BE49-F238E27FC236}">
                <a16:creationId xmlns:a16="http://schemas.microsoft.com/office/drawing/2014/main" id="{249257C3-EFAD-43B5-B1EC-F1F7B5DB4F17}"/>
              </a:ext>
            </a:extLst>
          </p:cNvPr>
          <p:cNvPicPr>
            <a:picLocks noChangeAspect="1"/>
          </p:cNvPicPr>
          <p:nvPr/>
        </p:nvPicPr>
        <p:blipFill>
          <a:blip r:embed="rId4"/>
          <a:stretch>
            <a:fillRect/>
          </a:stretch>
        </p:blipFill>
        <p:spPr>
          <a:xfrm>
            <a:off x="4991100" y="3701628"/>
            <a:ext cx="3580234" cy="1975272"/>
          </a:xfrm>
          <a:prstGeom prst="rect">
            <a:avLst/>
          </a:prstGeom>
        </p:spPr>
      </p:pic>
    </p:spTree>
    <p:extLst>
      <p:ext uri="{BB962C8B-B14F-4D97-AF65-F5344CB8AC3E}">
        <p14:creationId xmlns:p14="http://schemas.microsoft.com/office/powerpoint/2010/main" val="4042098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duplicate nodes</a:t>
            </a:r>
          </a:p>
        </p:txBody>
      </p:sp>
      <p:pic>
        <p:nvPicPr>
          <p:cNvPr id="7" name="Content Placeholder 6">
            <a:extLst>
              <a:ext uri="{FF2B5EF4-FFF2-40B4-BE49-F238E27FC236}">
                <a16:creationId xmlns:a16="http://schemas.microsoft.com/office/drawing/2014/main" id="{622EB20B-FCD5-40A3-8226-F5A9F16A352C}"/>
              </a:ext>
            </a:extLst>
          </p:cNvPr>
          <p:cNvPicPr>
            <a:picLocks noGrp="1" noChangeAspect="1"/>
          </p:cNvPicPr>
          <p:nvPr>
            <p:ph idx="4294967295"/>
          </p:nvPr>
        </p:nvPicPr>
        <p:blipFill>
          <a:blip r:embed="rId2"/>
          <a:stretch>
            <a:fillRect/>
          </a:stretch>
        </p:blipFill>
        <p:spPr>
          <a:xfrm>
            <a:off x="244587" y="2124285"/>
            <a:ext cx="8654826" cy="2247690"/>
          </a:xfrm>
        </p:spPr>
      </p:pic>
    </p:spTree>
    <p:extLst>
      <p:ext uri="{BB962C8B-B14F-4D97-AF65-F5344CB8AC3E}">
        <p14:creationId xmlns:p14="http://schemas.microsoft.com/office/powerpoint/2010/main" val="21930476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677</TotalTime>
  <Words>7787</Words>
  <Application>Microsoft Office PowerPoint</Application>
  <PresentationFormat>On-screen Show (4:3)</PresentationFormat>
  <Paragraphs>738</Paragraphs>
  <Slides>95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Times New Roman</vt:lpstr>
      <vt:lpstr>Calibri</vt:lpstr>
      <vt:lpstr>Wingdings</vt:lpstr>
      <vt:lpstr>Arial</vt:lpstr>
      <vt:lpstr>Nunito</vt:lpstr>
      <vt:lpstr>Times-Roman</vt:lpstr>
      <vt:lpstr>Office Theme</vt:lpstr>
      <vt:lpstr> </vt:lpstr>
      <vt:lpstr>PRINCIPLES OF  ARTIFICIAL INTELLIGENCE  (AI19341)</vt:lpstr>
      <vt:lpstr>SYLLABUS</vt:lpstr>
      <vt:lpstr>LAB SYLLABUS</vt:lpstr>
      <vt:lpstr>BOOKS</vt:lpstr>
      <vt:lpstr>UNIT I  Introduction to Artificial intelligence and Problem-Solving Agent</vt:lpstr>
      <vt:lpstr>UNIT I  Introduction to Artificial intelligence and Problem-Solving Agent</vt:lpstr>
      <vt:lpstr>What’s involved in Intelligence?</vt:lpstr>
      <vt:lpstr>AI definition(Cont.)</vt:lpstr>
      <vt:lpstr>AI Definitions in four aspects </vt:lpstr>
      <vt:lpstr>Acting humanly: The Turing Test approach</vt:lpstr>
      <vt:lpstr>The Turing Test approach(Cont..)</vt:lpstr>
      <vt:lpstr>Thinking humanly: The cognitive modeling approach</vt:lpstr>
      <vt:lpstr>Thinking rationally: The “laws of thought” approach</vt:lpstr>
      <vt:lpstr>Acting Rationally: The rational agent approach</vt:lpstr>
      <vt:lpstr>The Foundations of Artificial Intelligence</vt:lpstr>
      <vt:lpstr>AI History</vt:lpstr>
      <vt:lpstr>AI Tasks</vt:lpstr>
      <vt:lpstr>Problems in AI</vt:lpstr>
      <vt:lpstr>Problems in AI</vt:lpstr>
      <vt:lpstr>What is an AI technique?</vt:lpstr>
      <vt:lpstr>AI Techniques</vt:lpstr>
      <vt:lpstr>Tic-Tac-Toe Problem(1- approach)</vt:lpstr>
      <vt:lpstr>Tic-Tac-Toe Problem(1- approach)</vt:lpstr>
      <vt:lpstr>Tic-Tac-Toe Problem(1- approach)</vt:lpstr>
      <vt:lpstr>Tic-Tac-Toe Problem(1- approach)</vt:lpstr>
      <vt:lpstr>Tic-Tac-Toe Problem(1- approach)</vt:lpstr>
      <vt:lpstr>Tic-Tac-Toe Problem(1- approach)</vt:lpstr>
      <vt:lpstr>Tic-Tac-Toe Problem(1- approach)</vt:lpstr>
      <vt:lpstr>Tic-Tac-Toe Problem(2-approach)</vt:lpstr>
      <vt:lpstr>Tic-Tac-Toe Problem(2’- approach)</vt:lpstr>
      <vt:lpstr>Tic-Tac-Toe Problem(3- approach)</vt:lpstr>
      <vt:lpstr>PowerPoint Presentation</vt:lpstr>
      <vt:lpstr>Agents and Environments</vt:lpstr>
      <vt:lpstr>Agent</vt:lpstr>
      <vt:lpstr>Agent Program</vt:lpstr>
      <vt:lpstr>Good Behaviour: The Concept Of Rationality</vt:lpstr>
      <vt:lpstr>Rational Agent</vt:lpstr>
      <vt:lpstr>The Nature of Environments</vt:lpstr>
      <vt:lpstr>PowerPoint Presentation</vt:lpstr>
      <vt:lpstr>Properties of task environments</vt:lpstr>
      <vt:lpstr>Properties of task environments</vt:lpstr>
      <vt:lpstr>Properties of task environments</vt:lpstr>
      <vt:lpstr>Properties of task environments</vt:lpstr>
      <vt:lpstr>Task Environment Examples</vt:lpstr>
      <vt:lpstr>The Structure of Agents</vt:lpstr>
      <vt:lpstr>Agent Program</vt:lpstr>
      <vt:lpstr>Types of Agents</vt:lpstr>
      <vt:lpstr>Simple reflex agent</vt:lpstr>
      <vt:lpstr>Simple reflex agent</vt:lpstr>
      <vt:lpstr>Model-based reflex agents</vt:lpstr>
      <vt:lpstr>Model-based reflex agents(Cont.)</vt:lpstr>
      <vt:lpstr>Goal-based agents</vt:lpstr>
      <vt:lpstr>Goal-based agents(Cont..)</vt:lpstr>
      <vt:lpstr>Utility-based agents</vt:lpstr>
      <vt:lpstr>Utility-based agents(cont..)</vt:lpstr>
      <vt:lpstr>Learning agents</vt:lpstr>
      <vt:lpstr>PROBLEM FORMULATION</vt:lpstr>
      <vt:lpstr>Components of a Problem</vt:lpstr>
      <vt:lpstr>Cont..</vt:lpstr>
      <vt:lpstr>Formal Description of the problem </vt:lpstr>
      <vt:lpstr>Problem Solving Agent </vt:lpstr>
      <vt:lpstr>Problem Solving Agent-Approach</vt:lpstr>
      <vt:lpstr>Toy problems - Vacuum world</vt:lpstr>
      <vt:lpstr>Vacuum world problem</vt:lpstr>
      <vt:lpstr>8-puzzle problem</vt:lpstr>
      <vt:lpstr>8-puzzle problem …</vt:lpstr>
      <vt:lpstr> 8-QUEENS PROBLEM</vt:lpstr>
      <vt:lpstr>The Water Jug Problem</vt:lpstr>
      <vt:lpstr>PowerPoint Presentation</vt:lpstr>
      <vt:lpstr>Solution of water-jug problem</vt:lpstr>
      <vt:lpstr>Another solution of water-jug problem</vt:lpstr>
      <vt:lpstr>Production Systems</vt:lpstr>
      <vt:lpstr>To solve a problem: </vt:lpstr>
      <vt:lpstr>Control Strategies</vt:lpstr>
      <vt:lpstr>Breadth First Search </vt:lpstr>
      <vt:lpstr>Depth First Search </vt:lpstr>
      <vt:lpstr>Problem Characteristics </vt:lpstr>
      <vt:lpstr>Problem Characteristics </vt:lpstr>
      <vt:lpstr>Problem Characteristics </vt:lpstr>
      <vt:lpstr>Problem Characteristics</vt:lpstr>
      <vt:lpstr>Problem Characteristics</vt:lpstr>
      <vt:lpstr>Problem Characteristics</vt:lpstr>
      <vt:lpstr>Problem Characteristics</vt:lpstr>
      <vt:lpstr>Problem Characteristics</vt:lpstr>
      <vt:lpstr>Problem Characteristics</vt:lpstr>
      <vt:lpstr>Problem Characteristics</vt:lpstr>
      <vt:lpstr>Production System Characteristics </vt:lpstr>
      <vt:lpstr>Production Characteristics</vt:lpstr>
      <vt:lpstr>Production Characteristics</vt:lpstr>
      <vt:lpstr>Production Characteristics</vt:lpstr>
      <vt:lpstr>Issues in the Design of Search Programs </vt:lpstr>
      <vt:lpstr>Issues in the Design of Search Programs</vt:lpstr>
      <vt:lpstr>Issues in the Design of Search Programs</vt:lpstr>
      <vt:lpstr>Check duplicate nodes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HDC1017223</dc:creator>
  <cp:lastModifiedBy>karthick sinamika</cp:lastModifiedBy>
  <cp:revision>59</cp:revision>
  <dcterms:created xsi:type="dcterms:W3CDTF">2023-05-16T04:29:07Z</dcterms:created>
  <dcterms:modified xsi:type="dcterms:W3CDTF">2023-07-27T03:19:29Z</dcterms:modified>
</cp:coreProperties>
</file>